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735" r:id="rId2"/>
    <p:sldId id="736" r:id="rId3"/>
    <p:sldId id="300" r:id="rId4"/>
    <p:sldId id="734" r:id="rId5"/>
    <p:sldId id="724" r:id="rId6"/>
    <p:sldId id="725" r:id="rId7"/>
    <p:sldId id="726" r:id="rId8"/>
    <p:sldId id="738" r:id="rId9"/>
    <p:sldId id="732" r:id="rId10"/>
    <p:sldId id="741" r:id="rId11"/>
    <p:sldId id="739" r:id="rId12"/>
    <p:sldId id="740" r:id="rId13"/>
    <p:sldId id="742" r:id="rId14"/>
    <p:sldId id="743" r:id="rId15"/>
    <p:sldId id="744" r:id="rId16"/>
    <p:sldId id="745" r:id="rId17"/>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F80"/>
    <a:srgbClr val="114B5F"/>
    <a:srgbClr val="C1292E"/>
    <a:srgbClr val="FF9900"/>
    <a:srgbClr val="F1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69" autoAdjust="0"/>
    <p:restoredTop sz="93281"/>
  </p:normalViewPr>
  <p:slideViewPr>
    <p:cSldViewPr snapToGrid="0">
      <p:cViewPr varScale="1">
        <p:scale>
          <a:sx n="63" d="100"/>
          <a:sy n="63" d="100"/>
        </p:scale>
        <p:origin x="1320" y="72"/>
      </p:cViewPr>
      <p:guideLst>
        <p:guide orient="horz" pos="2160"/>
        <p:guide pos="3840"/>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63207905-E7A2-4FC5-80B0-9B1A4723BF12}" type="datetimeFigureOut">
              <a:rPr lang="fr-FR" smtClean="0"/>
              <a:t>17/06/2021</a:t>
            </a:fld>
            <a:endParaRPr lang="fr-FR"/>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63F3832-E816-4F76-80CD-12D3EC011320}" type="slidenum">
              <a:rPr lang="fr-FR" smtClean="0"/>
              <a:t>‹N°›</a:t>
            </a:fld>
            <a:endParaRPr lang="fr-FR"/>
          </a:p>
        </p:txBody>
      </p:sp>
    </p:spTree>
    <p:extLst>
      <p:ext uri="{BB962C8B-B14F-4D97-AF65-F5344CB8AC3E}">
        <p14:creationId xmlns:p14="http://schemas.microsoft.com/office/powerpoint/2010/main" val="73447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663" y="811213"/>
            <a:ext cx="7202488" cy="4052887"/>
          </a:xfrm>
        </p:spPr>
      </p:sp>
      <p:sp>
        <p:nvSpPr>
          <p:cNvPr id="3" name="Espace réservé des commentaires 2"/>
          <p:cNvSpPr>
            <a:spLocks noGrp="1"/>
          </p:cNvSpPr>
          <p:nvPr>
            <p:ph type="body" idx="1"/>
          </p:nvPr>
        </p:nvSpPr>
        <p:spPr/>
        <p:txBody>
          <a:bodyPr>
            <a:normAutofit/>
          </a:bodyPr>
          <a:lstStyle/>
          <a:p>
            <a:endParaRPr lang="fr-FR" b="1" dirty="0"/>
          </a:p>
        </p:txBody>
      </p:sp>
      <p:sp>
        <p:nvSpPr>
          <p:cNvPr id="4" name="Espace réservé du numéro de diapositive 3"/>
          <p:cNvSpPr>
            <a:spLocks noGrp="1"/>
          </p:cNvSpPr>
          <p:nvPr>
            <p:ph type="sldNum" sz="quarter" idx="10"/>
          </p:nvPr>
        </p:nvSpPr>
        <p:spPr/>
        <p:txBody>
          <a:bodyPr/>
          <a:lstStyle/>
          <a:p>
            <a:fld id="{38652A6E-E519-494C-9B7B-229DAF0D7EBB}" type="slidenum">
              <a:rPr lang="fr-FR" smtClean="0"/>
              <a:pPr/>
              <a:t>1</a:t>
            </a:fld>
            <a:endParaRPr lang="fr-FR"/>
          </a:p>
        </p:txBody>
      </p:sp>
    </p:spTree>
    <p:extLst>
      <p:ext uri="{BB962C8B-B14F-4D97-AF65-F5344CB8AC3E}">
        <p14:creationId xmlns:p14="http://schemas.microsoft.com/office/powerpoint/2010/main" val="148105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3F3832-E816-4F76-80CD-12D3EC011320}" type="slidenum">
              <a:rPr lang="fr-FR" smtClean="0"/>
              <a:t>2</a:t>
            </a:fld>
            <a:endParaRPr lang="fr-FR"/>
          </a:p>
        </p:txBody>
      </p:sp>
    </p:spTree>
    <p:extLst>
      <p:ext uri="{BB962C8B-B14F-4D97-AF65-F5344CB8AC3E}">
        <p14:creationId xmlns:p14="http://schemas.microsoft.com/office/powerpoint/2010/main" val="346579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3F3832-E816-4F76-80CD-12D3EC011320}" type="slidenum">
              <a:rPr lang="fr-FR" smtClean="0"/>
              <a:t>3</a:t>
            </a:fld>
            <a:endParaRPr lang="fr-FR"/>
          </a:p>
        </p:txBody>
      </p:sp>
    </p:spTree>
    <p:extLst>
      <p:ext uri="{BB962C8B-B14F-4D97-AF65-F5344CB8AC3E}">
        <p14:creationId xmlns:p14="http://schemas.microsoft.com/office/powerpoint/2010/main" val="51680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3F3832-E816-4F76-80CD-12D3EC011320}" type="slidenum">
              <a:rPr lang="fr-FR" smtClean="0"/>
              <a:t>4</a:t>
            </a:fld>
            <a:endParaRPr lang="fr-FR"/>
          </a:p>
        </p:txBody>
      </p:sp>
    </p:spTree>
    <p:extLst>
      <p:ext uri="{BB962C8B-B14F-4D97-AF65-F5344CB8AC3E}">
        <p14:creationId xmlns:p14="http://schemas.microsoft.com/office/powerpoint/2010/main" val="269347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3F3832-E816-4F76-80CD-12D3EC011320}" type="slidenum">
              <a:rPr lang="fr-FR" smtClean="0"/>
              <a:t>5</a:t>
            </a:fld>
            <a:endParaRPr lang="fr-FR"/>
          </a:p>
        </p:txBody>
      </p:sp>
    </p:spTree>
    <p:extLst>
      <p:ext uri="{BB962C8B-B14F-4D97-AF65-F5344CB8AC3E}">
        <p14:creationId xmlns:p14="http://schemas.microsoft.com/office/powerpoint/2010/main" val="265326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D3FDD-D39E-449F-9CC1-57EB99C0E4C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A78442D-671A-44C5-9CAC-ED9CF20014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782B209B-DF84-4BA3-ACC9-FAF2FBA486E3}"/>
              </a:ext>
            </a:extLst>
          </p:cNvPr>
          <p:cNvSpPr>
            <a:spLocks noGrp="1"/>
          </p:cNvSpPr>
          <p:nvPr>
            <p:ph type="dt" sz="half" idx="10"/>
          </p:nvPr>
        </p:nvSpPr>
        <p:spPr/>
        <p:txBody>
          <a:bodyPr/>
          <a:lstStyle/>
          <a:p>
            <a:fld id="{A26209AE-AB7D-4992-A817-9B07D39D31CD}"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27A5F99B-9679-45B8-987A-F9F61151F3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8BD757-11BC-4317-8F1A-04696CED3920}"/>
              </a:ext>
            </a:extLst>
          </p:cNvPr>
          <p:cNvSpPr>
            <a:spLocks noGrp="1"/>
          </p:cNvSpPr>
          <p:nvPr>
            <p:ph type="sldNum" sz="quarter" idx="12"/>
          </p:nvPr>
        </p:nvSpPr>
        <p:spPr/>
        <p:txBody>
          <a:bodyPr/>
          <a:lstStyle/>
          <a:p>
            <a:fld id="{3D7DB15F-AA25-4D79-A2B8-3FF42FFF25D4}" type="slidenum">
              <a:rPr lang="fr-FR" smtClean="0"/>
              <a:t>‹N°›</a:t>
            </a:fld>
            <a:endParaRPr lang="fr-FR"/>
          </a:p>
        </p:txBody>
      </p:sp>
    </p:spTree>
    <p:extLst>
      <p:ext uri="{BB962C8B-B14F-4D97-AF65-F5344CB8AC3E}">
        <p14:creationId xmlns:p14="http://schemas.microsoft.com/office/powerpoint/2010/main" val="27610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13005A-9096-4BAE-AD8D-E4E7C1B5895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F45B273-D2B9-4292-AFCC-DC01DA330F2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BD2342-0A24-4906-B020-33442586151C}"/>
              </a:ext>
            </a:extLst>
          </p:cNvPr>
          <p:cNvSpPr>
            <a:spLocks noGrp="1"/>
          </p:cNvSpPr>
          <p:nvPr>
            <p:ph type="dt" sz="half" idx="10"/>
          </p:nvPr>
        </p:nvSpPr>
        <p:spPr/>
        <p:txBody>
          <a:bodyPr/>
          <a:lstStyle/>
          <a:p>
            <a:fld id="{A26209AE-AB7D-4992-A817-9B07D39D31CD}"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870E590B-4887-4995-994D-1C5594A8D8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BEBB9E-D20C-4857-8997-192E0661C6B0}"/>
              </a:ext>
            </a:extLst>
          </p:cNvPr>
          <p:cNvSpPr>
            <a:spLocks noGrp="1"/>
          </p:cNvSpPr>
          <p:nvPr>
            <p:ph type="sldNum" sz="quarter" idx="12"/>
          </p:nvPr>
        </p:nvSpPr>
        <p:spPr/>
        <p:txBody>
          <a:bodyPr/>
          <a:lstStyle/>
          <a:p>
            <a:fld id="{3D7DB15F-AA25-4D79-A2B8-3FF42FFF25D4}" type="slidenum">
              <a:rPr lang="fr-FR" smtClean="0"/>
              <a:t>‹N°›</a:t>
            </a:fld>
            <a:endParaRPr lang="fr-FR"/>
          </a:p>
        </p:txBody>
      </p:sp>
    </p:spTree>
    <p:extLst>
      <p:ext uri="{BB962C8B-B14F-4D97-AF65-F5344CB8AC3E}">
        <p14:creationId xmlns:p14="http://schemas.microsoft.com/office/powerpoint/2010/main" val="81962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7060EF0-7F8E-47F0-B381-85F5516B74F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B8F42B9-7914-4377-B89F-6F343F738BB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528F7C-6481-4B7C-8125-336C4DDCC967}"/>
              </a:ext>
            </a:extLst>
          </p:cNvPr>
          <p:cNvSpPr>
            <a:spLocks noGrp="1"/>
          </p:cNvSpPr>
          <p:nvPr>
            <p:ph type="dt" sz="half" idx="10"/>
          </p:nvPr>
        </p:nvSpPr>
        <p:spPr/>
        <p:txBody>
          <a:bodyPr/>
          <a:lstStyle/>
          <a:p>
            <a:fld id="{A26209AE-AB7D-4992-A817-9B07D39D31CD}"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7BB6D7B5-81C7-4B4F-9F53-4AB458FE98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FACBF6-26A8-4EC6-97D0-DF11BDB0F527}"/>
              </a:ext>
            </a:extLst>
          </p:cNvPr>
          <p:cNvSpPr>
            <a:spLocks noGrp="1"/>
          </p:cNvSpPr>
          <p:nvPr>
            <p:ph type="sldNum" sz="quarter" idx="12"/>
          </p:nvPr>
        </p:nvSpPr>
        <p:spPr/>
        <p:txBody>
          <a:bodyPr/>
          <a:lstStyle/>
          <a:p>
            <a:fld id="{3D7DB15F-AA25-4D79-A2B8-3FF42FFF25D4}" type="slidenum">
              <a:rPr lang="fr-FR" smtClean="0"/>
              <a:t>‹N°›</a:t>
            </a:fld>
            <a:endParaRPr lang="fr-FR"/>
          </a:p>
        </p:txBody>
      </p:sp>
    </p:spTree>
    <p:extLst>
      <p:ext uri="{BB962C8B-B14F-4D97-AF65-F5344CB8AC3E}">
        <p14:creationId xmlns:p14="http://schemas.microsoft.com/office/powerpoint/2010/main" val="344917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86926-F269-4A57-8CED-ECCA8D2B03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42A8B3-59FD-40AA-9AED-BF5114ACAA2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C50805-6D79-4A89-A0F0-432018159DFA}"/>
              </a:ext>
            </a:extLst>
          </p:cNvPr>
          <p:cNvSpPr>
            <a:spLocks noGrp="1"/>
          </p:cNvSpPr>
          <p:nvPr>
            <p:ph type="dt" sz="half" idx="10"/>
          </p:nvPr>
        </p:nvSpPr>
        <p:spPr/>
        <p:txBody>
          <a:bodyPr/>
          <a:lstStyle/>
          <a:p>
            <a:fld id="{A26209AE-AB7D-4992-A817-9B07D39D31CD}"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F2065590-C7AC-4A27-9ED0-5C6A3D8CE1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0BE997-F6B4-4982-ABCB-D30BB34F0154}"/>
              </a:ext>
            </a:extLst>
          </p:cNvPr>
          <p:cNvSpPr>
            <a:spLocks noGrp="1"/>
          </p:cNvSpPr>
          <p:nvPr>
            <p:ph type="sldNum" sz="quarter" idx="12"/>
          </p:nvPr>
        </p:nvSpPr>
        <p:spPr/>
        <p:txBody>
          <a:bodyPr/>
          <a:lstStyle/>
          <a:p>
            <a:fld id="{3D7DB15F-AA25-4D79-A2B8-3FF42FFF25D4}" type="slidenum">
              <a:rPr lang="fr-FR" smtClean="0"/>
              <a:t>‹N°›</a:t>
            </a:fld>
            <a:endParaRPr lang="fr-FR"/>
          </a:p>
        </p:txBody>
      </p:sp>
    </p:spTree>
    <p:extLst>
      <p:ext uri="{BB962C8B-B14F-4D97-AF65-F5344CB8AC3E}">
        <p14:creationId xmlns:p14="http://schemas.microsoft.com/office/powerpoint/2010/main" val="219141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83F68A-8733-4AD0-88F8-079CF0CD180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BFCD104-3365-4D96-8380-6E0BE6A483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A7AA1BC-B095-4BD2-8EBF-2544E7C0B7CF}"/>
              </a:ext>
            </a:extLst>
          </p:cNvPr>
          <p:cNvSpPr>
            <a:spLocks noGrp="1"/>
          </p:cNvSpPr>
          <p:nvPr>
            <p:ph type="dt" sz="half" idx="10"/>
          </p:nvPr>
        </p:nvSpPr>
        <p:spPr/>
        <p:txBody>
          <a:bodyPr/>
          <a:lstStyle/>
          <a:p>
            <a:fld id="{A26209AE-AB7D-4992-A817-9B07D39D31CD}"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C6F655EE-0592-451D-9795-523D0B0433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6FB2A1-1556-4CAD-92E9-5D4A16842EAE}"/>
              </a:ext>
            </a:extLst>
          </p:cNvPr>
          <p:cNvSpPr>
            <a:spLocks noGrp="1"/>
          </p:cNvSpPr>
          <p:nvPr>
            <p:ph type="sldNum" sz="quarter" idx="12"/>
          </p:nvPr>
        </p:nvSpPr>
        <p:spPr/>
        <p:txBody>
          <a:bodyPr/>
          <a:lstStyle/>
          <a:p>
            <a:fld id="{3D7DB15F-AA25-4D79-A2B8-3FF42FFF25D4}" type="slidenum">
              <a:rPr lang="fr-FR" smtClean="0"/>
              <a:t>‹N°›</a:t>
            </a:fld>
            <a:endParaRPr lang="fr-FR"/>
          </a:p>
        </p:txBody>
      </p:sp>
    </p:spTree>
    <p:extLst>
      <p:ext uri="{BB962C8B-B14F-4D97-AF65-F5344CB8AC3E}">
        <p14:creationId xmlns:p14="http://schemas.microsoft.com/office/powerpoint/2010/main" val="99302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DB05D-9343-4A9C-889B-3333212F8A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4426A2D-BF74-44B7-9BE6-1471DA8D440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5230FDB-E58A-4E7B-BB79-ED6E3AB2804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AC9915E-54CF-460A-80D9-3BB6DFC62B08}"/>
              </a:ext>
            </a:extLst>
          </p:cNvPr>
          <p:cNvSpPr>
            <a:spLocks noGrp="1"/>
          </p:cNvSpPr>
          <p:nvPr>
            <p:ph type="dt" sz="half" idx="10"/>
          </p:nvPr>
        </p:nvSpPr>
        <p:spPr/>
        <p:txBody>
          <a:bodyPr/>
          <a:lstStyle/>
          <a:p>
            <a:fld id="{A26209AE-AB7D-4992-A817-9B07D39D31CD}" type="datetimeFigureOut">
              <a:rPr lang="fr-FR" smtClean="0"/>
              <a:t>17/06/2021</a:t>
            </a:fld>
            <a:endParaRPr lang="fr-FR"/>
          </a:p>
        </p:txBody>
      </p:sp>
      <p:sp>
        <p:nvSpPr>
          <p:cNvPr id="6" name="Espace réservé du pied de page 5">
            <a:extLst>
              <a:ext uri="{FF2B5EF4-FFF2-40B4-BE49-F238E27FC236}">
                <a16:creationId xmlns:a16="http://schemas.microsoft.com/office/drawing/2014/main" id="{4A54B64D-880C-4C44-82E4-50052EE4CC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4A9A61-2E3F-42C6-AAEA-9C8C7A616A46}"/>
              </a:ext>
            </a:extLst>
          </p:cNvPr>
          <p:cNvSpPr>
            <a:spLocks noGrp="1"/>
          </p:cNvSpPr>
          <p:nvPr>
            <p:ph type="sldNum" sz="quarter" idx="12"/>
          </p:nvPr>
        </p:nvSpPr>
        <p:spPr/>
        <p:txBody>
          <a:bodyPr/>
          <a:lstStyle/>
          <a:p>
            <a:fld id="{3D7DB15F-AA25-4D79-A2B8-3FF42FFF25D4}" type="slidenum">
              <a:rPr lang="fr-FR" smtClean="0"/>
              <a:t>‹N°›</a:t>
            </a:fld>
            <a:endParaRPr lang="fr-FR"/>
          </a:p>
        </p:txBody>
      </p:sp>
    </p:spTree>
    <p:extLst>
      <p:ext uri="{BB962C8B-B14F-4D97-AF65-F5344CB8AC3E}">
        <p14:creationId xmlns:p14="http://schemas.microsoft.com/office/powerpoint/2010/main" val="373480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8FE046-C3D4-4AB5-818D-2D5B109106F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CEDFF69-E29E-4BC2-983F-48DFDC07A7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3A155FA-108C-4412-94AE-49B6BDDDC507}"/>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4B9CDE6-0711-4353-8F85-B727A0F654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E39665A-AC79-48F7-A1F6-27E7F767A74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827B45-ABFA-4784-B41B-045A65CF3D39}"/>
              </a:ext>
            </a:extLst>
          </p:cNvPr>
          <p:cNvSpPr>
            <a:spLocks noGrp="1"/>
          </p:cNvSpPr>
          <p:nvPr>
            <p:ph type="dt" sz="half" idx="10"/>
          </p:nvPr>
        </p:nvSpPr>
        <p:spPr/>
        <p:txBody>
          <a:bodyPr/>
          <a:lstStyle/>
          <a:p>
            <a:fld id="{A26209AE-AB7D-4992-A817-9B07D39D31CD}" type="datetimeFigureOut">
              <a:rPr lang="fr-FR" smtClean="0"/>
              <a:t>17/06/2021</a:t>
            </a:fld>
            <a:endParaRPr lang="fr-FR"/>
          </a:p>
        </p:txBody>
      </p:sp>
      <p:sp>
        <p:nvSpPr>
          <p:cNvPr id="8" name="Espace réservé du pied de page 7">
            <a:extLst>
              <a:ext uri="{FF2B5EF4-FFF2-40B4-BE49-F238E27FC236}">
                <a16:creationId xmlns:a16="http://schemas.microsoft.com/office/drawing/2014/main" id="{C20A038B-3805-4FE4-A0F2-76A7B4244AF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670291C-91E9-4B4D-AD44-C277032D2CFD}"/>
              </a:ext>
            </a:extLst>
          </p:cNvPr>
          <p:cNvSpPr>
            <a:spLocks noGrp="1"/>
          </p:cNvSpPr>
          <p:nvPr>
            <p:ph type="sldNum" sz="quarter" idx="12"/>
          </p:nvPr>
        </p:nvSpPr>
        <p:spPr/>
        <p:txBody>
          <a:bodyPr/>
          <a:lstStyle/>
          <a:p>
            <a:fld id="{3D7DB15F-AA25-4D79-A2B8-3FF42FFF25D4}" type="slidenum">
              <a:rPr lang="fr-FR" smtClean="0"/>
              <a:t>‹N°›</a:t>
            </a:fld>
            <a:endParaRPr lang="fr-FR"/>
          </a:p>
        </p:txBody>
      </p:sp>
    </p:spTree>
    <p:extLst>
      <p:ext uri="{BB962C8B-B14F-4D97-AF65-F5344CB8AC3E}">
        <p14:creationId xmlns:p14="http://schemas.microsoft.com/office/powerpoint/2010/main" val="225574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03F5F-BDCD-40C4-811D-03D88FE5667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0893AF2-B165-492E-92D6-CB652E024DFC}"/>
              </a:ext>
            </a:extLst>
          </p:cNvPr>
          <p:cNvSpPr>
            <a:spLocks noGrp="1"/>
          </p:cNvSpPr>
          <p:nvPr>
            <p:ph type="dt" sz="half" idx="10"/>
          </p:nvPr>
        </p:nvSpPr>
        <p:spPr/>
        <p:txBody>
          <a:bodyPr/>
          <a:lstStyle/>
          <a:p>
            <a:fld id="{A26209AE-AB7D-4992-A817-9B07D39D31CD}" type="datetimeFigureOut">
              <a:rPr lang="fr-FR" smtClean="0"/>
              <a:t>17/06/2021</a:t>
            </a:fld>
            <a:endParaRPr lang="fr-FR"/>
          </a:p>
        </p:txBody>
      </p:sp>
      <p:sp>
        <p:nvSpPr>
          <p:cNvPr id="4" name="Espace réservé du pied de page 3">
            <a:extLst>
              <a:ext uri="{FF2B5EF4-FFF2-40B4-BE49-F238E27FC236}">
                <a16:creationId xmlns:a16="http://schemas.microsoft.com/office/drawing/2014/main" id="{7A302BF2-6D0E-4075-A7AA-B8E835E6AC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2FAFDC1-9AE4-4A12-83DD-DEA0797C3769}"/>
              </a:ext>
            </a:extLst>
          </p:cNvPr>
          <p:cNvSpPr>
            <a:spLocks noGrp="1"/>
          </p:cNvSpPr>
          <p:nvPr>
            <p:ph type="sldNum" sz="quarter" idx="12"/>
          </p:nvPr>
        </p:nvSpPr>
        <p:spPr/>
        <p:txBody>
          <a:bodyPr/>
          <a:lstStyle/>
          <a:p>
            <a:fld id="{3D7DB15F-AA25-4D79-A2B8-3FF42FFF25D4}" type="slidenum">
              <a:rPr lang="fr-FR" smtClean="0"/>
              <a:t>‹N°›</a:t>
            </a:fld>
            <a:endParaRPr lang="fr-FR"/>
          </a:p>
        </p:txBody>
      </p:sp>
    </p:spTree>
    <p:extLst>
      <p:ext uri="{BB962C8B-B14F-4D97-AF65-F5344CB8AC3E}">
        <p14:creationId xmlns:p14="http://schemas.microsoft.com/office/powerpoint/2010/main" val="68879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CDA8A0B-414D-4C0F-B40D-0C3C039DBAA4}"/>
              </a:ext>
            </a:extLst>
          </p:cNvPr>
          <p:cNvSpPr>
            <a:spLocks noGrp="1"/>
          </p:cNvSpPr>
          <p:nvPr>
            <p:ph type="dt" sz="half" idx="10"/>
          </p:nvPr>
        </p:nvSpPr>
        <p:spPr/>
        <p:txBody>
          <a:bodyPr/>
          <a:lstStyle/>
          <a:p>
            <a:fld id="{A26209AE-AB7D-4992-A817-9B07D39D31CD}" type="datetimeFigureOut">
              <a:rPr lang="fr-FR" smtClean="0"/>
              <a:t>17/06/2021</a:t>
            </a:fld>
            <a:endParaRPr lang="fr-FR"/>
          </a:p>
        </p:txBody>
      </p:sp>
      <p:sp>
        <p:nvSpPr>
          <p:cNvPr id="3" name="Espace réservé du pied de page 2">
            <a:extLst>
              <a:ext uri="{FF2B5EF4-FFF2-40B4-BE49-F238E27FC236}">
                <a16:creationId xmlns:a16="http://schemas.microsoft.com/office/drawing/2014/main" id="{3C54607E-597E-46AF-8A95-EECB9175435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5290D7D-BB50-487D-84EC-40F539EDD781}"/>
              </a:ext>
            </a:extLst>
          </p:cNvPr>
          <p:cNvSpPr>
            <a:spLocks noGrp="1"/>
          </p:cNvSpPr>
          <p:nvPr>
            <p:ph type="sldNum" sz="quarter" idx="12"/>
          </p:nvPr>
        </p:nvSpPr>
        <p:spPr/>
        <p:txBody>
          <a:bodyPr/>
          <a:lstStyle/>
          <a:p>
            <a:fld id="{3D7DB15F-AA25-4D79-A2B8-3FF42FFF25D4}" type="slidenum">
              <a:rPr lang="fr-FR" smtClean="0"/>
              <a:t>‹N°›</a:t>
            </a:fld>
            <a:endParaRPr lang="fr-FR"/>
          </a:p>
        </p:txBody>
      </p:sp>
    </p:spTree>
    <p:extLst>
      <p:ext uri="{BB962C8B-B14F-4D97-AF65-F5344CB8AC3E}">
        <p14:creationId xmlns:p14="http://schemas.microsoft.com/office/powerpoint/2010/main" val="19081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7D897-95F0-4A6D-A8E3-E84A408FD6B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2C5B01F-AF3B-4CB1-AC6B-EEB53174D0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8F9E644-4419-4498-ADC9-FDB595113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8CD38E1-9A5A-42F7-9B93-241DA9F2EC35}"/>
              </a:ext>
            </a:extLst>
          </p:cNvPr>
          <p:cNvSpPr>
            <a:spLocks noGrp="1"/>
          </p:cNvSpPr>
          <p:nvPr>
            <p:ph type="dt" sz="half" idx="10"/>
          </p:nvPr>
        </p:nvSpPr>
        <p:spPr/>
        <p:txBody>
          <a:bodyPr/>
          <a:lstStyle/>
          <a:p>
            <a:fld id="{A26209AE-AB7D-4992-A817-9B07D39D31CD}" type="datetimeFigureOut">
              <a:rPr lang="fr-FR" smtClean="0"/>
              <a:t>17/06/2021</a:t>
            </a:fld>
            <a:endParaRPr lang="fr-FR"/>
          </a:p>
        </p:txBody>
      </p:sp>
      <p:sp>
        <p:nvSpPr>
          <p:cNvPr id="6" name="Espace réservé du pied de page 5">
            <a:extLst>
              <a:ext uri="{FF2B5EF4-FFF2-40B4-BE49-F238E27FC236}">
                <a16:creationId xmlns:a16="http://schemas.microsoft.com/office/drawing/2014/main" id="{F127B3A2-F436-488C-9962-1FCD71BD9A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2CC134-B5EB-4EA9-BD50-6CFBAEDDFA87}"/>
              </a:ext>
            </a:extLst>
          </p:cNvPr>
          <p:cNvSpPr>
            <a:spLocks noGrp="1"/>
          </p:cNvSpPr>
          <p:nvPr>
            <p:ph type="sldNum" sz="quarter" idx="12"/>
          </p:nvPr>
        </p:nvSpPr>
        <p:spPr/>
        <p:txBody>
          <a:bodyPr/>
          <a:lstStyle/>
          <a:p>
            <a:fld id="{3D7DB15F-AA25-4D79-A2B8-3FF42FFF25D4}" type="slidenum">
              <a:rPr lang="fr-FR" smtClean="0"/>
              <a:t>‹N°›</a:t>
            </a:fld>
            <a:endParaRPr lang="fr-FR"/>
          </a:p>
        </p:txBody>
      </p:sp>
    </p:spTree>
    <p:extLst>
      <p:ext uri="{BB962C8B-B14F-4D97-AF65-F5344CB8AC3E}">
        <p14:creationId xmlns:p14="http://schemas.microsoft.com/office/powerpoint/2010/main" val="95723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236CE9-3055-42FA-886B-A534F9A52A8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08B243C-AB0B-4086-B58B-480746B612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6C2CE8C-D9BA-46F1-9D8A-CF03A36BF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546E025-6E7B-4FB7-88F4-E7BD8EA8B6D5}"/>
              </a:ext>
            </a:extLst>
          </p:cNvPr>
          <p:cNvSpPr>
            <a:spLocks noGrp="1"/>
          </p:cNvSpPr>
          <p:nvPr>
            <p:ph type="dt" sz="half" idx="10"/>
          </p:nvPr>
        </p:nvSpPr>
        <p:spPr/>
        <p:txBody>
          <a:bodyPr/>
          <a:lstStyle/>
          <a:p>
            <a:fld id="{A26209AE-AB7D-4992-A817-9B07D39D31CD}" type="datetimeFigureOut">
              <a:rPr lang="fr-FR" smtClean="0"/>
              <a:t>17/06/2021</a:t>
            </a:fld>
            <a:endParaRPr lang="fr-FR"/>
          </a:p>
        </p:txBody>
      </p:sp>
      <p:sp>
        <p:nvSpPr>
          <p:cNvPr id="6" name="Espace réservé du pied de page 5">
            <a:extLst>
              <a:ext uri="{FF2B5EF4-FFF2-40B4-BE49-F238E27FC236}">
                <a16:creationId xmlns:a16="http://schemas.microsoft.com/office/drawing/2014/main" id="{8BDADB00-4308-480E-89E9-D542DEF844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FDD8EC5-5A05-49D6-ABA0-641CBD414DC0}"/>
              </a:ext>
            </a:extLst>
          </p:cNvPr>
          <p:cNvSpPr>
            <a:spLocks noGrp="1"/>
          </p:cNvSpPr>
          <p:nvPr>
            <p:ph type="sldNum" sz="quarter" idx="12"/>
          </p:nvPr>
        </p:nvSpPr>
        <p:spPr/>
        <p:txBody>
          <a:bodyPr/>
          <a:lstStyle/>
          <a:p>
            <a:fld id="{3D7DB15F-AA25-4D79-A2B8-3FF42FFF25D4}" type="slidenum">
              <a:rPr lang="fr-FR" smtClean="0"/>
              <a:t>‹N°›</a:t>
            </a:fld>
            <a:endParaRPr lang="fr-FR"/>
          </a:p>
        </p:txBody>
      </p:sp>
    </p:spTree>
    <p:extLst>
      <p:ext uri="{BB962C8B-B14F-4D97-AF65-F5344CB8AC3E}">
        <p14:creationId xmlns:p14="http://schemas.microsoft.com/office/powerpoint/2010/main" val="93042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4F5"/>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40C8E56-BEC2-4217-A2BE-5398FA148A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11FBD8D-8A3E-45D4-B39B-91D1A8F31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7F4286-A2A0-4A77-B82E-008B43F38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209AE-AB7D-4992-A817-9B07D39D31CD}" type="datetimeFigureOut">
              <a:rPr lang="fr-FR" smtClean="0"/>
              <a:t>17/06/2021</a:t>
            </a:fld>
            <a:endParaRPr lang="fr-FR"/>
          </a:p>
        </p:txBody>
      </p:sp>
      <p:sp>
        <p:nvSpPr>
          <p:cNvPr id="5" name="Espace réservé du pied de page 4">
            <a:extLst>
              <a:ext uri="{FF2B5EF4-FFF2-40B4-BE49-F238E27FC236}">
                <a16:creationId xmlns:a16="http://schemas.microsoft.com/office/drawing/2014/main" id="{7A1E5C79-E5C2-4FFB-920B-800A07247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800A8A2-5920-499D-8800-CA08F8DDA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DB15F-AA25-4D79-A2B8-3FF42FFF25D4}" type="slidenum">
              <a:rPr lang="fr-FR" smtClean="0"/>
              <a:t>‹N°›</a:t>
            </a:fld>
            <a:endParaRPr lang="fr-FR"/>
          </a:p>
        </p:txBody>
      </p:sp>
    </p:spTree>
    <p:extLst>
      <p:ext uri="{BB962C8B-B14F-4D97-AF65-F5344CB8AC3E}">
        <p14:creationId xmlns:p14="http://schemas.microsoft.com/office/powerpoint/2010/main" val="259949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2"/>
          <p:cNvSpPr txBox="1">
            <a:spLocks/>
          </p:cNvSpPr>
          <p:nvPr/>
        </p:nvSpPr>
        <p:spPr>
          <a:xfrm>
            <a:off x="10078065" y="1"/>
            <a:ext cx="2113935" cy="6858000"/>
          </a:xfrm>
          <a:prstGeom prst="rect">
            <a:avLst/>
          </a:prstGeom>
          <a:solidFill>
            <a:srgbClr val="1A9F80"/>
          </a:solidFill>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r>
              <a:rPr lang="fr-FR" sz="3600" b="1">
                <a:solidFill>
                  <a:schemeClr val="bg1"/>
                </a:solidFill>
                <a:latin typeface="Cambria" panose="02040503050406030204" pitchFamily="18" charset="0"/>
              </a:rPr>
              <a:t> </a:t>
            </a:r>
            <a:endParaRPr lang="fr-FR" sz="3600" b="1" dirty="0">
              <a:solidFill>
                <a:schemeClr val="bg1"/>
              </a:solidFill>
              <a:latin typeface="Cambria" panose="02040503050406030204" pitchFamily="18" charset="0"/>
            </a:endParaRPr>
          </a:p>
        </p:txBody>
      </p:sp>
      <p:sp>
        <p:nvSpPr>
          <p:cNvPr id="2" name="Titre 1"/>
          <p:cNvSpPr>
            <a:spLocks noGrp="1"/>
          </p:cNvSpPr>
          <p:nvPr>
            <p:ph type="ctrTitle"/>
          </p:nvPr>
        </p:nvSpPr>
        <p:spPr>
          <a:xfrm>
            <a:off x="-3" y="3948946"/>
            <a:ext cx="12192003" cy="2537362"/>
          </a:xfrm>
          <a:solidFill>
            <a:srgbClr val="114B5F"/>
          </a:solidFill>
        </p:spPr>
        <p:txBody>
          <a:bodyPr vert="horz" lIns="91440" tIns="45720" rIns="91440" bIns="45720" rtlCol="0" anchor="ctr">
            <a:normAutofit/>
          </a:bodyPr>
          <a:lstStyle/>
          <a:p>
            <a:pPr marL="360363" algn="l">
              <a:spcBef>
                <a:spcPts val="750"/>
              </a:spcBef>
              <a:buFont typeface="Arial" panose="020B0604020202020204" pitchFamily="34" charset="0"/>
            </a:pPr>
            <a:r>
              <a:rPr lang="fr-FR" sz="4000" b="1" dirty="0">
                <a:solidFill>
                  <a:schemeClr val="bg1"/>
                </a:solidFill>
                <a:latin typeface="+mn-lt"/>
              </a:rPr>
              <a:t>Intégration des mécanismes de veille communautaire (Community Led Monitoring-CLM) dans les demandes de financement C19RM Dans la région MENA </a:t>
            </a:r>
            <a:endParaRPr lang="fr-FR" sz="2000" b="1" dirty="0">
              <a:solidFill>
                <a:schemeClr val="bg1"/>
              </a:solidFill>
              <a:latin typeface="+mn-lt"/>
            </a:endParaRPr>
          </a:p>
        </p:txBody>
      </p:sp>
      <p:pic>
        <p:nvPicPr>
          <p:cNvPr id="7" name="Image 6">
            <a:extLst>
              <a:ext uri="{FF2B5EF4-FFF2-40B4-BE49-F238E27FC236}">
                <a16:creationId xmlns:a16="http://schemas.microsoft.com/office/drawing/2014/main" id="{2A7E187E-DF99-2748-B256-F254FFE85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505" y="483226"/>
            <a:ext cx="2737559" cy="810636"/>
          </a:xfrm>
          <a:prstGeom prst="rect">
            <a:avLst/>
          </a:prstGeom>
        </p:spPr>
      </p:pic>
      <p:pic>
        <p:nvPicPr>
          <p:cNvPr id="4" name="Image 3" descr="Une image contenant graphiques vectoriels&#10;&#10;&#10;&#10;Description générée automatiquement">
            <a:extLst>
              <a:ext uri="{FF2B5EF4-FFF2-40B4-BE49-F238E27FC236}">
                <a16:creationId xmlns:a16="http://schemas.microsoft.com/office/drawing/2014/main" id="{48ED97AE-000A-C04C-8149-F50BB5EB5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83" y="387234"/>
            <a:ext cx="1897593" cy="906628"/>
          </a:xfrm>
          <a:prstGeom prst="rect">
            <a:avLst/>
          </a:prstGeom>
        </p:spPr>
      </p:pic>
    </p:spTree>
    <p:extLst>
      <p:ext uri="{BB962C8B-B14F-4D97-AF65-F5344CB8AC3E}">
        <p14:creationId xmlns:p14="http://schemas.microsoft.com/office/powerpoint/2010/main" val="402472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a:solidFill>
                  <a:schemeClr val="accent1">
                    <a:lumMod val="75000"/>
                  </a:schemeClr>
                </a:solidFill>
              </a:rPr>
              <a:t> </a:t>
            </a:r>
            <a:r>
              <a:rPr lang="fr-FR" sz="2800" b="1" dirty="0"/>
              <a:t>TYPE DE DONNEES RECCUEILLIES</a:t>
            </a:r>
            <a:endParaRPr lang="en-US" sz="2800" b="1" dirty="0">
              <a:solidFill>
                <a:schemeClr val="bg1"/>
              </a:solidFill>
            </a:endParaRPr>
          </a:p>
        </p:txBody>
      </p:sp>
      <p:pic>
        <p:nvPicPr>
          <p:cNvPr id="9" name="Image 8">
            <a:extLst>
              <a:ext uri="{FF2B5EF4-FFF2-40B4-BE49-F238E27FC236}">
                <a16:creationId xmlns:a16="http://schemas.microsoft.com/office/drawing/2014/main" id="{A5971C29-A76B-284C-8BD5-4A4D6B479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12" name="Image 11">
            <a:extLst>
              <a:ext uri="{FF2B5EF4-FFF2-40B4-BE49-F238E27FC236}">
                <a16:creationId xmlns:a16="http://schemas.microsoft.com/office/drawing/2014/main" id="{265072DC-1B87-EB4F-A31F-AA6788714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8" name="Image 7">
            <a:extLst>
              <a:ext uri="{FF2B5EF4-FFF2-40B4-BE49-F238E27FC236}">
                <a16:creationId xmlns:a16="http://schemas.microsoft.com/office/drawing/2014/main" id="{3FE70736-6503-514C-ACC8-E44AEB4B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pic>
        <p:nvPicPr>
          <p:cNvPr id="5" name="Image 4">
            <a:extLst>
              <a:ext uri="{FF2B5EF4-FFF2-40B4-BE49-F238E27FC236}">
                <a16:creationId xmlns:a16="http://schemas.microsoft.com/office/drawing/2014/main" id="{3F21E888-AC38-B546-A896-2D28BE1524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546" y="2154331"/>
            <a:ext cx="5519224" cy="3056984"/>
          </a:xfrm>
          <a:prstGeom prst="rect">
            <a:avLst/>
          </a:prstGeom>
        </p:spPr>
      </p:pic>
      <p:pic>
        <p:nvPicPr>
          <p:cNvPr id="7" name="Image 6">
            <a:extLst>
              <a:ext uri="{FF2B5EF4-FFF2-40B4-BE49-F238E27FC236}">
                <a16:creationId xmlns:a16="http://schemas.microsoft.com/office/drawing/2014/main" id="{067AD3F5-803B-2F4B-8BAD-1ABDCF1AB7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1074" y="2153670"/>
            <a:ext cx="5501381" cy="3056984"/>
          </a:xfrm>
          <a:prstGeom prst="rect">
            <a:avLst/>
          </a:prstGeom>
        </p:spPr>
      </p:pic>
      <p:pic>
        <p:nvPicPr>
          <p:cNvPr id="1025" name="Picture 1" descr="page14image18483504">
            <a:extLst>
              <a:ext uri="{FF2B5EF4-FFF2-40B4-BE49-F238E27FC236}">
                <a16:creationId xmlns:a16="http://schemas.microsoft.com/office/drawing/2014/main" id="{F7DD4FD6-747D-4F45-AA80-B6A1DA406A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969000" cy="3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1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a:solidFill>
                  <a:schemeClr val="accent1">
                    <a:lumMod val="75000"/>
                  </a:schemeClr>
                </a:solidFill>
              </a:rPr>
              <a:t> </a:t>
            </a:r>
          </a:p>
          <a:p>
            <a:r>
              <a:rPr lang="fr-FR" sz="2800" b="1" dirty="0">
                <a:solidFill>
                  <a:schemeClr val="bg1"/>
                </a:solidFill>
              </a:rPr>
              <a:t> Résultats de l'analyse des données (Mauritanie) ( Février-Juin 2021)</a:t>
            </a:r>
          </a:p>
          <a:p>
            <a:endParaRPr lang="en-US" sz="2800" b="1" dirty="0">
              <a:solidFill>
                <a:schemeClr val="bg1"/>
              </a:solidFill>
            </a:endParaRPr>
          </a:p>
        </p:txBody>
      </p:sp>
      <p:pic>
        <p:nvPicPr>
          <p:cNvPr id="9" name="Image 8">
            <a:extLst>
              <a:ext uri="{FF2B5EF4-FFF2-40B4-BE49-F238E27FC236}">
                <a16:creationId xmlns:a16="http://schemas.microsoft.com/office/drawing/2014/main" id="{A5971C29-A76B-284C-8BD5-4A4D6B479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12" name="Image 11">
            <a:extLst>
              <a:ext uri="{FF2B5EF4-FFF2-40B4-BE49-F238E27FC236}">
                <a16:creationId xmlns:a16="http://schemas.microsoft.com/office/drawing/2014/main" id="{265072DC-1B87-EB4F-A31F-AA6788714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8" name="Image 7">
            <a:extLst>
              <a:ext uri="{FF2B5EF4-FFF2-40B4-BE49-F238E27FC236}">
                <a16:creationId xmlns:a16="http://schemas.microsoft.com/office/drawing/2014/main" id="{3FE70736-6503-514C-ACC8-E44AEB4B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
        <p:nvSpPr>
          <p:cNvPr id="13" name="Espace réservé du contenu 2">
            <a:extLst>
              <a:ext uri="{FF2B5EF4-FFF2-40B4-BE49-F238E27FC236}">
                <a16:creationId xmlns:a16="http://schemas.microsoft.com/office/drawing/2014/main" id="{3DB433AC-71B5-8344-99ED-44710F62A339}"/>
              </a:ext>
            </a:extLst>
          </p:cNvPr>
          <p:cNvSpPr>
            <a:spLocks noGrp="1"/>
          </p:cNvSpPr>
          <p:nvPr>
            <p:ph idx="1"/>
          </p:nvPr>
        </p:nvSpPr>
        <p:spPr>
          <a:xfrm>
            <a:off x="247357" y="1342527"/>
            <a:ext cx="11541369" cy="4351338"/>
          </a:xfrm>
        </p:spPr>
        <p:txBody>
          <a:bodyPr>
            <a:normAutofit fontScale="92500" lnSpcReduction="20000"/>
          </a:bodyPr>
          <a:lstStyle/>
          <a:p>
            <a:pPr marL="0" indent="0">
              <a:buNone/>
            </a:pPr>
            <a:r>
              <a:rPr lang="fr-FR" b="1" dirty="0"/>
              <a:t>Mauritanie </a:t>
            </a:r>
          </a:p>
          <a:p>
            <a:pPr marL="0" indent="0">
              <a:buNone/>
            </a:pPr>
            <a:endParaRPr lang="fr-FR" b="1" dirty="0"/>
          </a:p>
          <a:p>
            <a:pPr marL="0" indent="0">
              <a:buNone/>
            </a:pPr>
            <a:r>
              <a:rPr lang="fr-FR" dirty="0"/>
              <a:t>Au Total  </a:t>
            </a:r>
            <a:r>
              <a:rPr lang="fr-FR" b="1" dirty="0"/>
              <a:t>199 questionnaires   </a:t>
            </a:r>
            <a:r>
              <a:rPr lang="fr-FR" dirty="0"/>
              <a:t>ont  été  ciblés  pour la première collecte: </a:t>
            </a:r>
          </a:p>
          <a:p>
            <a:pPr marL="0" indent="0">
              <a:buNone/>
            </a:pPr>
            <a:r>
              <a:rPr lang="fr-FR" dirty="0"/>
              <a:t>Ils nous  reste </a:t>
            </a:r>
            <a:r>
              <a:rPr lang="fr-FR" b="1" dirty="0"/>
              <a:t>23 questionnaires  </a:t>
            </a:r>
            <a:r>
              <a:rPr lang="fr-FR" dirty="0"/>
              <a:t>à remplir </a:t>
            </a:r>
          </a:p>
          <a:p>
            <a:pPr marL="0" indent="0">
              <a:buNone/>
            </a:pPr>
            <a:r>
              <a:rPr lang="fr-FR" dirty="0"/>
              <a:t>Sur la  base des questionnaires  administrés le CP a noté: </a:t>
            </a:r>
          </a:p>
          <a:p>
            <a:pPr marL="0" indent="0">
              <a:buNone/>
            </a:pPr>
            <a:r>
              <a:rPr lang="fr-FR" dirty="0"/>
              <a:t> - </a:t>
            </a:r>
            <a:r>
              <a:rPr lang="fr-FR" i="1" dirty="0"/>
              <a:t>Stigmatisation significative   des   PC</a:t>
            </a:r>
          </a:p>
          <a:p>
            <a:pPr marL="0" indent="0">
              <a:buNone/>
            </a:pPr>
            <a:r>
              <a:rPr lang="fr-FR" i="1" dirty="0"/>
              <a:t>-  La prise en  charge  n’est pas  systématique </a:t>
            </a:r>
          </a:p>
          <a:p>
            <a:pPr>
              <a:buFontTx/>
              <a:buChar char="-"/>
            </a:pPr>
            <a:r>
              <a:rPr lang="fr-FR" i="1" dirty="0"/>
              <a:t>Un nombre important  de perdue  de  vie </a:t>
            </a:r>
          </a:p>
          <a:p>
            <a:pPr>
              <a:buFontTx/>
              <a:buChar char="-"/>
            </a:pPr>
            <a:r>
              <a:rPr lang="fr-FR" i="1" dirty="0"/>
              <a:t>  Rupture   des médicaments </a:t>
            </a:r>
          </a:p>
          <a:p>
            <a:pPr>
              <a:buFontTx/>
              <a:buChar char="-"/>
            </a:pPr>
            <a:r>
              <a:rPr lang="fr-FR" i="1" dirty="0"/>
              <a:t> la  confidentialité  s’est nettement améliorée</a:t>
            </a:r>
          </a:p>
        </p:txBody>
      </p:sp>
    </p:spTree>
    <p:extLst>
      <p:ext uri="{BB962C8B-B14F-4D97-AF65-F5344CB8AC3E}">
        <p14:creationId xmlns:p14="http://schemas.microsoft.com/office/powerpoint/2010/main" val="318266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a:solidFill>
                  <a:schemeClr val="accent1">
                    <a:lumMod val="75000"/>
                  </a:schemeClr>
                </a:solidFill>
              </a:rPr>
              <a:t> </a:t>
            </a:r>
          </a:p>
          <a:p>
            <a:r>
              <a:rPr lang="fr-FR" sz="2400" b="1" dirty="0">
                <a:solidFill>
                  <a:schemeClr val="bg1"/>
                </a:solidFill>
              </a:rPr>
              <a:t> </a:t>
            </a:r>
          </a:p>
          <a:p>
            <a:r>
              <a:rPr lang="fr-FR" sz="3300" b="1" dirty="0"/>
              <a:t>Défis auxquels sont confrontés les les CLM &amp; </a:t>
            </a:r>
            <a:r>
              <a:rPr lang="fr-FR" sz="3300" b="1" dirty="0" err="1"/>
              <a:t>PCs</a:t>
            </a:r>
            <a:r>
              <a:rPr lang="fr-FR" sz="3300" b="1" dirty="0"/>
              <a:t> pendant la pandémie de C19 en Égypte </a:t>
            </a:r>
            <a:r>
              <a:rPr lang="fr-FR" sz="2400" b="1" dirty="0"/>
              <a:t>:</a:t>
            </a:r>
          </a:p>
          <a:p>
            <a:endParaRPr lang="fr-FR" sz="2400" b="1" dirty="0">
              <a:solidFill>
                <a:schemeClr val="bg1"/>
              </a:solidFill>
            </a:endParaRPr>
          </a:p>
          <a:p>
            <a:endParaRPr lang="en-US" sz="2400" b="1" dirty="0">
              <a:solidFill>
                <a:schemeClr val="bg1"/>
              </a:solidFill>
            </a:endParaRPr>
          </a:p>
        </p:txBody>
      </p:sp>
      <p:pic>
        <p:nvPicPr>
          <p:cNvPr id="9" name="Image 8">
            <a:extLst>
              <a:ext uri="{FF2B5EF4-FFF2-40B4-BE49-F238E27FC236}">
                <a16:creationId xmlns:a16="http://schemas.microsoft.com/office/drawing/2014/main" id="{A5971C29-A76B-284C-8BD5-4A4D6B479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12" name="Image 11">
            <a:extLst>
              <a:ext uri="{FF2B5EF4-FFF2-40B4-BE49-F238E27FC236}">
                <a16:creationId xmlns:a16="http://schemas.microsoft.com/office/drawing/2014/main" id="{265072DC-1B87-EB4F-A31F-AA6788714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8" name="Image 7">
            <a:extLst>
              <a:ext uri="{FF2B5EF4-FFF2-40B4-BE49-F238E27FC236}">
                <a16:creationId xmlns:a16="http://schemas.microsoft.com/office/drawing/2014/main" id="{3FE70736-6503-514C-ACC8-E44AEB4B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
        <p:nvSpPr>
          <p:cNvPr id="2" name="Rectangle 1">
            <a:extLst>
              <a:ext uri="{FF2B5EF4-FFF2-40B4-BE49-F238E27FC236}">
                <a16:creationId xmlns:a16="http://schemas.microsoft.com/office/drawing/2014/main" id="{6A11A0BB-2E74-5941-8430-77F1BD86A9DE}"/>
              </a:ext>
            </a:extLst>
          </p:cNvPr>
          <p:cNvSpPr/>
          <p:nvPr/>
        </p:nvSpPr>
        <p:spPr>
          <a:xfrm>
            <a:off x="171553" y="1208848"/>
            <a:ext cx="11848893" cy="4524315"/>
          </a:xfrm>
          <a:prstGeom prst="rect">
            <a:avLst/>
          </a:prstGeom>
        </p:spPr>
        <p:txBody>
          <a:bodyPr wrap="square">
            <a:spAutoFit/>
          </a:bodyPr>
          <a:lstStyle/>
          <a:p>
            <a:pPr marL="285750" indent="-285750">
              <a:buFont typeface="Arial" panose="020B0604020202020204" pitchFamily="34" charset="0"/>
              <a:buChar char="•"/>
            </a:pPr>
            <a:r>
              <a:rPr lang="fr-FR" sz="2400" dirty="0"/>
              <a:t>L'outil CLM utilisé a été conçu avant la pandémie de Covid-19, il n'inclut donc pas les questions liées à l'impact de la pandémie sur la prestation de services.</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Atténuation suggérée : ajoutez une section pour obtenir des informations sur l'impact de Covid-19 sur les PC et les PVVIH en termes d'interruption de services.</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Les PVVIH auraient des difficultés à se procurer des médicaments antirétroviraux soit en raison de la pénurie de stocks ou de leur incapacité à atteindre les sites de distribution.</a:t>
            </a:r>
          </a:p>
          <a:p>
            <a:endParaRPr lang="fr-FR" sz="2400" dirty="0"/>
          </a:p>
          <a:p>
            <a:pPr marL="285750" indent="-285750">
              <a:buFont typeface="Arial" panose="020B0604020202020204" pitchFamily="34" charset="0"/>
              <a:buChar char="•"/>
            </a:pPr>
            <a:r>
              <a:rPr lang="fr-FR" sz="2400" dirty="0"/>
              <a:t>Pendant la pandémie de COVID -19, de nombreux hôpitaux de jours (les principaux sites de prestations de services pour les PVVIH) ont été transformés en hôpitaux de quarantaine pour les patients COVID-19, ce qui les a rendus moins accessibles aux PVVIH.</a:t>
            </a:r>
          </a:p>
        </p:txBody>
      </p:sp>
    </p:spTree>
    <p:extLst>
      <p:ext uri="{BB962C8B-B14F-4D97-AF65-F5344CB8AC3E}">
        <p14:creationId xmlns:p14="http://schemas.microsoft.com/office/powerpoint/2010/main" val="146074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a:solidFill>
                  <a:schemeClr val="accent1">
                    <a:lumMod val="75000"/>
                  </a:schemeClr>
                </a:solidFill>
              </a:rPr>
              <a:t> </a:t>
            </a:r>
          </a:p>
          <a:p>
            <a:r>
              <a:rPr lang="fr-FR" sz="2400" b="1" dirty="0">
                <a:solidFill>
                  <a:schemeClr val="bg1"/>
                </a:solidFill>
              </a:rPr>
              <a:t> </a:t>
            </a:r>
          </a:p>
          <a:p>
            <a:r>
              <a:rPr lang="fr-FR" sz="3300" b="1" dirty="0"/>
              <a:t>    DEFIS, CHALLENGES &amp; BESOINS</a:t>
            </a:r>
            <a:r>
              <a:rPr lang="fr-FR" sz="2400" b="1" dirty="0"/>
              <a:t>:</a:t>
            </a:r>
          </a:p>
          <a:p>
            <a:endParaRPr lang="fr-FR" sz="2400" b="1" dirty="0">
              <a:solidFill>
                <a:schemeClr val="bg1"/>
              </a:solidFill>
            </a:endParaRPr>
          </a:p>
          <a:p>
            <a:endParaRPr lang="en-US" sz="2400" b="1" dirty="0">
              <a:solidFill>
                <a:schemeClr val="bg1"/>
              </a:solidFill>
            </a:endParaRPr>
          </a:p>
        </p:txBody>
      </p:sp>
      <p:pic>
        <p:nvPicPr>
          <p:cNvPr id="9" name="Image 8">
            <a:extLst>
              <a:ext uri="{FF2B5EF4-FFF2-40B4-BE49-F238E27FC236}">
                <a16:creationId xmlns:a16="http://schemas.microsoft.com/office/drawing/2014/main" id="{A5971C29-A76B-284C-8BD5-4A4D6B479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12" name="Image 11">
            <a:extLst>
              <a:ext uri="{FF2B5EF4-FFF2-40B4-BE49-F238E27FC236}">
                <a16:creationId xmlns:a16="http://schemas.microsoft.com/office/drawing/2014/main" id="{265072DC-1B87-EB4F-A31F-AA6788714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8" name="Image 7">
            <a:extLst>
              <a:ext uri="{FF2B5EF4-FFF2-40B4-BE49-F238E27FC236}">
                <a16:creationId xmlns:a16="http://schemas.microsoft.com/office/drawing/2014/main" id="{3FE70736-6503-514C-ACC8-E44AEB4B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
        <p:nvSpPr>
          <p:cNvPr id="2" name="Rectangle 1">
            <a:extLst>
              <a:ext uri="{FF2B5EF4-FFF2-40B4-BE49-F238E27FC236}">
                <a16:creationId xmlns:a16="http://schemas.microsoft.com/office/drawing/2014/main" id="{6A11A0BB-2E74-5941-8430-77F1BD86A9DE}"/>
              </a:ext>
            </a:extLst>
          </p:cNvPr>
          <p:cNvSpPr/>
          <p:nvPr/>
        </p:nvSpPr>
        <p:spPr>
          <a:xfrm>
            <a:off x="171553" y="1692406"/>
            <a:ext cx="11848893" cy="3785652"/>
          </a:xfrm>
          <a:prstGeom prst="rect">
            <a:avLst/>
          </a:prstGeom>
        </p:spPr>
        <p:txBody>
          <a:bodyPr wrap="square">
            <a:spAutoFit/>
          </a:bodyPr>
          <a:lstStyle/>
          <a:p>
            <a:pPr marL="285750" indent="-285750">
              <a:buFont typeface="Arial" panose="020B0604020202020204" pitchFamily="34" charset="0"/>
              <a:buChar char="•"/>
            </a:pPr>
            <a:r>
              <a:rPr lang="fr-FR" sz="2400" dirty="0"/>
              <a:t>Besoin urgent d'investir dans l'élaboration d'un plan de crise/catastrophe (Contingence) pour s'assurer que les ONG peuvent continuer à fournir des services aux bénéficiaires pendant les crises (y compris les crises sanitaires).</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Veiller à ce que le personnel dispose de l'équipement et de l'équipement de protection nécessaires conformément aux recommandations et aux normes des autorités officielles (par exemple, le ministère de la Santé, le ministère de l'Intérieur, etc….)</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Communication en temps opportun entre les ONG et les PC pour s'assurer qu'ils reçoivent l'aide nécessaire pendant la crise.</a:t>
            </a:r>
          </a:p>
        </p:txBody>
      </p:sp>
    </p:spTree>
    <p:extLst>
      <p:ext uri="{BB962C8B-B14F-4D97-AF65-F5344CB8AC3E}">
        <p14:creationId xmlns:p14="http://schemas.microsoft.com/office/powerpoint/2010/main" val="346538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a:solidFill>
                  <a:schemeClr val="accent1">
                    <a:lumMod val="75000"/>
                  </a:schemeClr>
                </a:solidFill>
              </a:rPr>
              <a:t> </a:t>
            </a:r>
          </a:p>
          <a:p>
            <a:r>
              <a:rPr lang="fr-FR" sz="2400" b="1" dirty="0">
                <a:solidFill>
                  <a:schemeClr val="bg1"/>
                </a:solidFill>
              </a:rPr>
              <a:t> </a:t>
            </a:r>
          </a:p>
          <a:p>
            <a:r>
              <a:rPr lang="fr-FR" sz="3300" b="1" dirty="0"/>
              <a:t>    DEFIS, CHALLENGES &amp; BESOINS</a:t>
            </a:r>
            <a:r>
              <a:rPr lang="fr-FR" sz="2400" b="1" dirty="0"/>
              <a:t>:</a:t>
            </a:r>
          </a:p>
          <a:p>
            <a:endParaRPr lang="fr-FR" sz="2400" b="1" dirty="0">
              <a:solidFill>
                <a:schemeClr val="bg1"/>
              </a:solidFill>
            </a:endParaRPr>
          </a:p>
          <a:p>
            <a:endParaRPr lang="en-US" sz="2400" b="1" dirty="0">
              <a:solidFill>
                <a:schemeClr val="bg1"/>
              </a:solidFill>
            </a:endParaRPr>
          </a:p>
        </p:txBody>
      </p:sp>
      <p:pic>
        <p:nvPicPr>
          <p:cNvPr id="9" name="Image 8">
            <a:extLst>
              <a:ext uri="{FF2B5EF4-FFF2-40B4-BE49-F238E27FC236}">
                <a16:creationId xmlns:a16="http://schemas.microsoft.com/office/drawing/2014/main" id="{A5971C29-A76B-284C-8BD5-4A4D6B479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12" name="Image 11">
            <a:extLst>
              <a:ext uri="{FF2B5EF4-FFF2-40B4-BE49-F238E27FC236}">
                <a16:creationId xmlns:a16="http://schemas.microsoft.com/office/drawing/2014/main" id="{265072DC-1B87-EB4F-A31F-AA6788714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8" name="Image 7">
            <a:extLst>
              <a:ext uri="{FF2B5EF4-FFF2-40B4-BE49-F238E27FC236}">
                <a16:creationId xmlns:a16="http://schemas.microsoft.com/office/drawing/2014/main" id="{3FE70736-6503-514C-ACC8-E44AEB4B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
        <p:nvSpPr>
          <p:cNvPr id="2" name="Rectangle 1">
            <a:extLst>
              <a:ext uri="{FF2B5EF4-FFF2-40B4-BE49-F238E27FC236}">
                <a16:creationId xmlns:a16="http://schemas.microsoft.com/office/drawing/2014/main" id="{6A11A0BB-2E74-5941-8430-77F1BD86A9DE}"/>
              </a:ext>
            </a:extLst>
          </p:cNvPr>
          <p:cNvSpPr/>
          <p:nvPr/>
        </p:nvSpPr>
        <p:spPr>
          <a:xfrm>
            <a:off x="171553" y="1323074"/>
            <a:ext cx="11848893" cy="4524315"/>
          </a:xfrm>
          <a:prstGeom prst="rect">
            <a:avLst/>
          </a:prstGeom>
        </p:spPr>
        <p:txBody>
          <a:bodyPr wrap="square">
            <a:spAutoFit/>
          </a:bodyPr>
          <a:lstStyle/>
          <a:p>
            <a:pPr marL="342900" indent="-342900">
              <a:buFont typeface="Arial" panose="020B0604020202020204" pitchFamily="34" charset="0"/>
              <a:buChar char="•"/>
            </a:pPr>
            <a:r>
              <a:rPr lang="fr-FR" sz="2400" b="1" dirty="0">
                <a:latin typeface="+mj-lt"/>
              </a:rPr>
              <a:t>Aider les organisations communautaires à surveiller l'impact du COVID-19 sur les prestataires de services de santé dans leurs communautés</a:t>
            </a:r>
          </a:p>
          <a:p>
            <a:pPr marL="342900" indent="-342900">
              <a:buFont typeface="Arial" panose="020B0604020202020204" pitchFamily="34" charset="0"/>
              <a:buChar char="•"/>
            </a:pPr>
            <a:endParaRPr lang="fr-FR" sz="2400" b="1" dirty="0">
              <a:latin typeface="+mj-lt"/>
            </a:endParaRPr>
          </a:p>
          <a:p>
            <a:pPr marL="342900" indent="-342900">
              <a:buFont typeface="Arial" panose="020B0604020202020204" pitchFamily="34" charset="0"/>
              <a:buChar char="•"/>
            </a:pPr>
            <a:r>
              <a:rPr lang="fr-FR" sz="2400" b="1" dirty="0">
                <a:latin typeface="+mj-lt"/>
              </a:rPr>
              <a:t>Soutenir l'élaboration de matériels de plaidoyer sur l'importance de préserver l'accès aux services de lutte contre le VIH, la tuberculose et le paludisme et aux services de santé reproductive, et les activités pertinentes sur le suivi et la notification de l'accès aux services</a:t>
            </a:r>
          </a:p>
          <a:p>
            <a:pPr marL="342900" indent="-342900">
              <a:buFont typeface="Arial" panose="020B0604020202020204" pitchFamily="34" charset="0"/>
              <a:buChar char="•"/>
            </a:pPr>
            <a:endParaRPr lang="fr-FR" sz="2400" b="1" dirty="0">
              <a:latin typeface="+mj-lt"/>
            </a:endParaRPr>
          </a:p>
          <a:p>
            <a:pPr marL="342900" indent="-342900">
              <a:buFont typeface="Arial" panose="020B0604020202020204" pitchFamily="34" charset="0"/>
              <a:buChar char="•"/>
            </a:pPr>
            <a:r>
              <a:rPr lang="fr-FR" sz="2400" b="1" dirty="0">
                <a:latin typeface="+mj-lt"/>
              </a:rPr>
              <a:t>Aider les communautés à surveiller et à rendre compte de la qualité des services, des ruptures de stock et des violations des droits humains</a:t>
            </a:r>
          </a:p>
          <a:p>
            <a:pPr marL="342900" indent="-342900">
              <a:buFont typeface="Arial" panose="020B0604020202020204" pitchFamily="34" charset="0"/>
              <a:buChar char="•"/>
            </a:pPr>
            <a:endParaRPr lang="fr-FR" sz="2400" b="1" dirty="0">
              <a:latin typeface="+mj-lt"/>
            </a:endParaRPr>
          </a:p>
          <a:p>
            <a:pPr marL="342900" indent="-342900">
              <a:buFont typeface="Arial" panose="020B0604020202020204" pitchFamily="34" charset="0"/>
              <a:buChar char="•"/>
            </a:pPr>
            <a:r>
              <a:rPr lang="fr-FR" sz="2400" b="1" dirty="0">
                <a:latin typeface="+mj-lt"/>
              </a:rPr>
              <a:t>Investir dans l'intégration de l'éducation communautaire et du plaidoyer pour surmonter l'hésitation à la vaccination dans les activités de plaidoyer en cours, le cas échéant</a:t>
            </a:r>
            <a:endParaRPr lang="en-US" sz="2400" dirty="0">
              <a:latin typeface="+mj-lt"/>
            </a:endParaRPr>
          </a:p>
        </p:txBody>
      </p:sp>
    </p:spTree>
    <p:extLst>
      <p:ext uri="{BB962C8B-B14F-4D97-AF65-F5344CB8AC3E}">
        <p14:creationId xmlns:p14="http://schemas.microsoft.com/office/powerpoint/2010/main" val="588795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b="1" dirty="0">
                <a:solidFill>
                  <a:schemeClr val="accent1">
                    <a:lumMod val="75000"/>
                  </a:schemeClr>
                </a:solidFill>
              </a:rPr>
              <a:t> </a:t>
            </a:r>
          </a:p>
          <a:p>
            <a:r>
              <a:rPr lang="fr-FR" sz="2400" b="1" dirty="0">
                <a:solidFill>
                  <a:schemeClr val="bg1"/>
                </a:solidFill>
              </a:rPr>
              <a:t> </a:t>
            </a:r>
          </a:p>
          <a:p>
            <a:r>
              <a:rPr lang="fr-FR" sz="3300" b="1" dirty="0"/>
              <a:t>    DEFIS, CHALLENGES &amp; BESOINS</a:t>
            </a:r>
            <a:r>
              <a:rPr lang="fr-FR" sz="2400" b="1" dirty="0"/>
              <a:t>:</a:t>
            </a:r>
          </a:p>
          <a:p>
            <a:endParaRPr lang="fr-FR" sz="2400" b="1" dirty="0">
              <a:solidFill>
                <a:schemeClr val="bg1"/>
              </a:solidFill>
            </a:endParaRPr>
          </a:p>
          <a:p>
            <a:endParaRPr lang="en-US" sz="2400" b="1" dirty="0">
              <a:solidFill>
                <a:schemeClr val="bg1"/>
              </a:solidFill>
            </a:endParaRPr>
          </a:p>
        </p:txBody>
      </p:sp>
      <p:pic>
        <p:nvPicPr>
          <p:cNvPr id="9" name="Image 8">
            <a:extLst>
              <a:ext uri="{FF2B5EF4-FFF2-40B4-BE49-F238E27FC236}">
                <a16:creationId xmlns:a16="http://schemas.microsoft.com/office/drawing/2014/main" id="{A5971C29-A76B-284C-8BD5-4A4D6B479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12" name="Image 11">
            <a:extLst>
              <a:ext uri="{FF2B5EF4-FFF2-40B4-BE49-F238E27FC236}">
                <a16:creationId xmlns:a16="http://schemas.microsoft.com/office/drawing/2014/main" id="{265072DC-1B87-EB4F-A31F-AA6788714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8" name="Image 7">
            <a:extLst>
              <a:ext uri="{FF2B5EF4-FFF2-40B4-BE49-F238E27FC236}">
                <a16:creationId xmlns:a16="http://schemas.microsoft.com/office/drawing/2014/main" id="{3FE70736-6503-514C-ACC8-E44AEB4B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
        <p:nvSpPr>
          <p:cNvPr id="2" name="Rectangle 1">
            <a:extLst>
              <a:ext uri="{FF2B5EF4-FFF2-40B4-BE49-F238E27FC236}">
                <a16:creationId xmlns:a16="http://schemas.microsoft.com/office/drawing/2014/main" id="{6A11A0BB-2E74-5941-8430-77F1BD86A9DE}"/>
              </a:ext>
            </a:extLst>
          </p:cNvPr>
          <p:cNvSpPr/>
          <p:nvPr/>
        </p:nvSpPr>
        <p:spPr>
          <a:xfrm>
            <a:off x="171553" y="1323074"/>
            <a:ext cx="11848893" cy="4524315"/>
          </a:xfrm>
          <a:prstGeom prst="rect">
            <a:avLst/>
          </a:prstGeom>
        </p:spPr>
        <p:txBody>
          <a:bodyPr wrap="square">
            <a:spAutoFit/>
          </a:bodyPr>
          <a:lstStyle/>
          <a:p>
            <a:pPr marL="342900" indent="-342900">
              <a:buFont typeface="Arial" panose="020B0604020202020204" pitchFamily="34" charset="0"/>
              <a:buChar char="•"/>
            </a:pPr>
            <a:r>
              <a:rPr lang="fr-FR" sz="2400" b="1" dirty="0">
                <a:latin typeface="+mj-lt"/>
              </a:rPr>
              <a:t>Aider les organisations communautaires à surveiller l'impact du COVID-19 sur les prestataires de services de santé dans leurs communautés</a:t>
            </a:r>
          </a:p>
          <a:p>
            <a:pPr marL="342900" indent="-342900">
              <a:buFont typeface="Arial" panose="020B0604020202020204" pitchFamily="34" charset="0"/>
              <a:buChar char="•"/>
            </a:pPr>
            <a:endParaRPr lang="fr-FR" sz="2400" b="1" dirty="0">
              <a:latin typeface="+mj-lt"/>
            </a:endParaRPr>
          </a:p>
          <a:p>
            <a:pPr marL="342900" indent="-342900">
              <a:buFont typeface="Arial" panose="020B0604020202020204" pitchFamily="34" charset="0"/>
              <a:buChar char="•"/>
            </a:pPr>
            <a:r>
              <a:rPr lang="fr-FR" sz="2400" b="1" dirty="0">
                <a:latin typeface="+mj-lt"/>
              </a:rPr>
              <a:t>Soutenir l'élaboration de matériels de plaidoyer sur l'importance de préserver l'accès aux services de lutte contre le VIH, la tuberculose et le paludisme et aux services de santé reproductive, et les activités pertinentes sur le suivi et la notification de l'accès aux services</a:t>
            </a:r>
          </a:p>
          <a:p>
            <a:pPr marL="342900" indent="-342900">
              <a:buFont typeface="Arial" panose="020B0604020202020204" pitchFamily="34" charset="0"/>
              <a:buChar char="•"/>
            </a:pPr>
            <a:endParaRPr lang="fr-FR" sz="2400" b="1" dirty="0">
              <a:latin typeface="+mj-lt"/>
            </a:endParaRPr>
          </a:p>
          <a:p>
            <a:pPr marL="342900" indent="-342900">
              <a:buFont typeface="Arial" panose="020B0604020202020204" pitchFamily="34" charset="0"/>
              <a:buChar char="•"/>
            </a:pPr>
            <a:r>
              <a:rPr lang="fr-FR" sz="2400" b="1" dirty="0">
                <a:latin typeface="+mj-lt"/>
              </a:rPr>
              <a:t>Aider les communautés à surveiller et à rendre compte de la qualité des services, des ruptures de stock et des violations des droits humains</a:t>
            </a:r>
          </a:p>
          <a:p>
            <a:pPr marL="342900" indent="-342900">
              <a:buFont typeface="Arial" panose="020B0604020202020204" pitchFamily="34" charset="0"/>
              <a:buChar char="•"/>
            </a:pPr>
            <a:endParaRPr lang="fr-FR" sz="2400" b="1" dirty="0">
              <a:latin typeface="+mj-lt"/>
            </a:endParaRPr>
          </a:p>
          <a:p>
            <a:pPr marL="342900" indent="-342900">
              <a:buFont typeface="Arial" panose="020B0604020202020204" pitchFamily="34" charset="0"/>
              <a:buChar char="•"/>
            </a:pPr>
            <a:r>
              <a:rPr lang="fr-FR" sz="2400" b="1" dirty="0">
                <a:latin typeface="+mj-lt"/>
              </a:rPr>
              <a:t>Investir dans l'intégration de l'éducation communautaire et du plaidoyer pour surmonter l'hésitation à la vaccination dans les activités de plaidoyer en cours, le cas échéant</a:t>
            </a:r>
            <a:endParaRPr lang="en-US" sz="2400" dirty="0">
              <a:latin typeface="+mj-lt"/>
            </a:endParaRPr>
          </a:p>
        </p:txBody>
      </p:sp>
    </p:spTree>
    <p:extLst>
      <p:ext uri="{BB962C8B-B14F-4D97-AF65-F5344CB8AC3E}">
        <p14:creationId xmlns:p14="http://schemas.microsoft.com/office/powerpoint/2010/main" val="281957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5971C29-A76B-284C-8BD5-4A4D6B479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12" name="Image 11">
            <a:extLst>
              <a:ext uri="{FF2B5EF4-FFF2-40B4-BE49-F238E27FC236}">
                <a16:creationId xmlns:a16="http://schemas.microsoft.com/office/drawing/2014/main" id="{265072DC-1B87-EB4F-A31F-AA6788714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8" name="Image 7">
            <a:extLst>
              <a:ext uri="{FF2B5EF4-FFF2-40B4-BE49-F238E27FC236}">
                <a16:creationId xmlns:a16="http://schemas.microsoft.com/office/drawing/2014/main" id="{3FE70736-6503-514C-ACC8-E44AEB4B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
        <p:nvSpPr>
          <p:cNvPr id="7" name="Titre 1">
            <a:extLst>
              <a:ext uri="{FF2B5EF4-FFF2-40B4-BE49-F238E27FC236}">
                <a16:creationId xmlns:a16="http://schemas.microsoft.com/office/drawing/2014/main" id="{916B7629-80E5-254E-AF68-2C9B726F9E3E}"/>
              </a:ext>
            </a:extLst>
          </p:cNvPr>
          <p:cNvSpPr txBox="1">
            <a:spLocks/>
          </p:cNvSpPr>
          <p:nvPr/>
        </p:nvSpPr>
        <p:spPr>
          <a:xfrm>
            <a:off x="0" y="328931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000" b="1" dirty="0">
                <a:solidFill>
                  <a:schemeClr val="accent1">
                    <a:lumMod val="75000"/>
                  </a:schemeClr>
                </a:solidFill>
              </a:rPr>
              <a:t> </a:t>
            </a:r>
          </a:p>
          <a:p>
            <a:r>
              <a:rPr lang="fr-FR" sz="2000" b="1" dirty="0">
                <a:solidFill>
                  <a:schemeClr val="bg1"/>
                </a:solidFill>
              </a:rPr>
              <a:t> </a:t>
            </a:r>
          </a:p>
          <a:p>
            <a:pPr algn="ctr"/>
            <a:r>
              <a:rPr lang="fr-FR" sz="2800" b="1" dirty="0"/>
              <a:t>    </a:t>
            </a:r>
            <a:r>
              <a:rPr lang="fr-FR" sz="8000" b="1" dirty="0"/>
              <a:t>MERCI </a:t>
            </a:r>
            <a:endParaRPr lang="fr-FR" sz="7300" b="1" dirty="0"/>
          </a:p>
          <a:p>
            <a:endParaRPr lang="fr-FR" sz="2000" b="1" dirty="0">
              <a:solidFill>
                <a:schemeClr val="bg1"/>
              </a:solidFill>
            </a:endParaRPr>
          </a:p>
          <a:p>
            <a:endParaRPr lang="en-US" sz="2000" b="1" dirty="0">
              <a:solidFill>
                <a:schemeClr val="bg1"/>
              </a:solidFill>
            </a:endParaRPr>
          </a:p>
        </p:txBody>
      </p:sp>
    </p:spTree>
    <p:extLst>
      <p:ext uri="{BB962C8B-B14F-4D97-AF65-F5344CB8AC3E}">
        <p14:creationId xmlns:p14="http://schemas.microsoft.com/office/powerpoint/2010/main" val="394216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6213"/>
            <a:r>
              <a:rPr lang="fr-FR" sz="2800" b="1" dirty="0">
                <a:solidFill>
                  <a:schemeClr val="bg1"/>
                </a:solidFill>
              </a:rPr>
              <a:t>  Résumé de la présentation</a:t>
            </a:r>
          </a:p>
        </p:txBody>
      </p:sp>
      <p:pic>
        <p:nvPicPr>
          <p:cNvPr id="8" name="Image 7">
            <a:extLst>
              <a:ext uri="{FF2B5EF4-FFF2-40B4-BE49-F238E27FC236}">
                <a16:creationId xmlns:a16="http://schemas.microsoft.com/office/drawing/2014/main" id="{4C5DC3D2-5B06-564E-873B-95F46A1A9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9" name="Image 8">
            <a:extLst>
              <a:ext uri="{FF2B5EF4-FFF2-40B4-BE49-F238E27FC236}">
                <a16:creationId xmlns:a16="http://schemas.microsoft.com/office/drawing/2014/main" id="{27ECBB30-969B-A743-895E-457C82B24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13" name="Image 12">
            <a:extLst>
              <a:ext uri="{FF2B5EF4-FFF2-40B4-BE49-F238E27FC236}">
                <a16:creationId xmlns:a16="http://schemas.microsoft.com/office/drawing/2014/main" id="{4428240F-45AB-484D-B391-8D807C37D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
        <p:nvSpPr>
          <p:cNvPr id="2" name="Rectangle 1">
            <a:extLst>
              <a:ext uri="{FF2B5EF4-FFF2-40B4-BE49-F238E27FC236}">
                <a16:creationId xmlns:a16="http://schemas.microsoft.com/office/drawing/2014/main" id="{934EE19F-CB5B-7749-A87D-BA9887191C17}"/>
              </a:ext>
            </a:extLst>
          </p:cNvPr>
          <p:cNvSpPr/>
          <p:nvPr/>
        </p:nvSpPr>
        <p:spPr>
          <a:xfrm>
            <a:off x="389206" y="1705103"/>
            <a:ext cx="11712906" cy="3539430"/>
          </a:xfrm>
          <a:prstGeom prst="rect">
            <a:avLst/>
          </a:prstGeom>
        </p:spPr>
        <p:txBody>
          <a:bodyPr wrap="square">
            <a:spAutoFit/>
          </a:bodyPr>
          <a:lstStyle/>
          <a:p>
            <a:pPr marL="571500" indent="-571500">
              <a:buFont typeface="Wingdings" pitchFamily="2" charset="2"/>
              <a:buChar char="§"/>
            </a:pPr>
            <a:r>
              <a:rPr lang="fr-FR" sz="3200" b="1" dirty="0"/>
              <a:t>MENA Contexte &amp; FORSS Programme</a:t>
            </a:r>
          </a:p>
          <a:p>
            <a:pPr marL="571500" indent="-571500">
              <a:buFont typeface="Wingdings" pitchFamily="2" charset="2"/>
              <a:buChar char="§"/>
            </a:pPr>
            <a:r>
              <a:rPr lang="en-US" sz="3200" b="1" dirty="0">
                <a:solidFill>
                  <a:schemeClr val="accent1">
                    <a:lumMod val="75000"/>
                  </a:schemeClr>
                </a:solidFill>
              </a:rPr>
              <a:t>FORSS-CLM Methodologie</a:t>
            </a:r>
          </a:p>
          <a:p>
            <a:pPr marL="571500" indent="-571500">
              <a:buFont typeface="Wingdings" pitchFamily="2" charset="2"/>
              <a:buChar char="§"/>
            </a:pPr>
            <a:r>
              <a:rPr lang="fr-FR" sz="3200" b="1" dirty="0"/>
              <a:t>Processus de collecte de données &amp; TYPE DE DONNEES RECCUEILLIES</a:t>
            </a:r>
          </a:p>
          <a:p>
            <a:pPr marL="571500" indent="-571500">
              <a:buFont typeface="Wingdings" pitchFamily="2" charset="2"/>
              <a:buChar char="§"/>
            </a:pPr>
            <a:r>
              <a:rPr lang="fr-FR" sz="3200" b="1" dirty="0">
                <a:solidFill>
                  <a:schemeClr val="accent1">
                    <a:lumMod val="75000"/>
                  </a:schemeClr>
                </a:solidFill>
              </a:rPr>
              <a:t>FORSS-CLM : Résultats de l'analyse des données (Egypte &amp;  Mauritanie)</a:t>
            </a:r>
          </a:p>
          <a:p>
            <a:pPr marL="571500" indent="-571500">
              <a:buFont typeface="Wingdings" pitchFamily="2" charset="2"/>
              <a:buChar char="§"/>
            </a:pPr>
            <a:r>
              <a:rPr lang="fr-FR" sz="3200" b="1" dirty="0">
                <a:solidFill>
                  <a:schemeClr val="accent1">
                    <a:lumMod val="75000"/>
                  </a:schemeClr>
                </a:solidFill>
              </a:rPr>
              <a:t>Défis-Recommandations</a:t>
            </a:r>
          </a:p>
        </p:txBody>
      </p:sp>
    </p:spTree>
    <p:extLst>
      <p:ext uri="{BB962C8B-B14F-4D97-AF65-F5344CB8AC3E}">
        <p14:creationId xmlns:p14="http://schemas.microsoft.com/office/powerpoint/2010/main" val="383773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10">
            <a:extLst>
              <a:ext uri="{FF2B5EF4-FFF2-40B4-BE49-F238E27FC236}">
                <a16:creationId xmlns:a16="http://schemas.microsoft.com/office/drawing/2014/main" id="{0D2CCA77-F039-D749-AE12-F130BC2C7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2186998"/>
            <a:ext cx="5227548" cy="3259457"/>
          </a:xfrm>
          <a:prstGeom prst="rect">
            <a:avLst/>
          </a:prstGeom>
          <a:noFill/>
          <a:ln w="9525">
            <a:noFill/>
            <a:miter lim="800000"/>
            <a:headEnd/>
            <a:tailEnd/>
          </a:ln>
        </p:spPr>
      </p:pic>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6213"/>
            <a:r>
              <a:rPr lang="fr-FR" sz="2800" b="1" dirty="0">
                <a:solidFill>
                  <a:schemeClr val="bg1"/>
                </a:solidFill>
              </a:rPr>
              <a:t>Contexte de la région MENA</a:t>
            </a:r>
          </a:p>
        </p:txBody>
      </p:sp>
      <p:sp>
        <p:nvSpPr>
          <p:cNvPr id="10" name="ZoneTexte 14">
            <a:extLst>
              <a:ext uri="{FF2B5EF4-FFF2-40B4-BE49-F238E27FC236}">
                <a16:creationId xmlns:a16="http://schemas.microsoft.com/office/drawing/2014/main" id="{D44797DE-EE26-D94C-AD2E-D575EEAC1FD5}"/>
              </a:ext>
            </a:extLst>
          </p:cNvPr>
          <p:cNvSpPr txBox="1">
            <a:spLocks noChangeArrowheads="1"/>
          </p:cNvSpPr>
          <p:nvPr/>
        </p:nvSpPr>
        <p:spPr bwMode="auto">
          <a:xfrm>
            <a:off x="5227548" y="1225689"/>
            <a:ext cx="6235557" cy="5632311"/>
          </a:xfrm>
          <a:prstGeom prst="rect">
            <a:avLst/>
          </a:prstGeom>
          <a:noFill/>
          <a:ln w="9525">
            <a:noFill/>
            <a:miter lim="800000"/>
            <a:headEnd/>
            <a:tailEnd/>
          </a:ln>
        </p:spPr>
        <p:txBody>
          <a:bodyPr wrap="square">
            <a:prstTxWarp prst="textNoShape">
              <a:avLst/>
            </a:prstTxWarp>
            <a:spAutoFit/>
          </a:bodyPr>
          <a:lstStyle/>
          <a:p>
            <a:pPr algn="just"/>
            <a:endParaRPr lang="fr-FR" sz="2000" dirty="0"/>
          </a:p>
          <a:p>
            <a:pPr algn="just">
              <a:buFont typeface="Arial" charset="0"/>
              <a:buChar char="•"/>
            </a:pPr>
            <a:r>
              <a:rPr lang="fr-FR" sz="2000" dirty="0"/>
              <a:t> Hétérogénéité des profils pays (sur les plans démographique, culturel, religieux et socio-économique)</a:t>
            </a:r>
          </a:p>
          <a:p>
            <a:pPr algn="just"/>
            <a:endParaRPr lang="fr-FR" sz="2000" dirty="0"/>
          </a:p>
          <a:p>
            <a:pPr algn="just">
              <a:buFont typeface="Arial" charset="0"/>
              <a:buChar char="•"/>
            </a:pPr>
            <a:r>
              <a:rPr lang="fr-FR" sz="2000" dirty="0"/>
              <a:t> Taux de prévalence VIH faible en population générale:  0,1%. Mais épidémie de type concentrée au sein des populations clés </a:t>
            </a:r>
          </a:p>
          <a:p>
            <a:pPr algn="just"/>
            <a:r>
              <a:rPr lang="fr-FR" sz="2000" i="1" dirty="0"/>
              <a:t>14% de prévalence chez les HSH, 4% chez les UDI et 4,5% pour les TS et leurs partenaires</a:t>
            </a:r>
          </a:p>
          <a:p>
            <a:pPr algn="just"/>
            <a:endParaRPr lang="fr-FR" sz="2000" dirty="0"/>
          </a:p>
          <a:p>
            <a:pPr algn="just">
              <a:buFont typeface="Arial" charset="0"/>
              <a:buChar char="•"/>
            </a:pPr>
            <a:r>
              <a:rPr lang="fr-FR" sz="2000" dirty="0"/>
              <a:t> Augmentation des contaminations de </a:t>
            </a:r>
            <a:r>
              <a:rPr lang="fr-FR" sz="2000" dirty="0">
                <a:solidFill>
                  <a:srgbClr val="FF0000"/>
                </a:solidFill>
              </a:rPr>
              <a:t>35% </a:t>
            </a:r>
            <a:r>
              <a:rPr lang="fr-FR" sz="2000" dirty="0"/>
              <a:t>(vs. -33% en Afrique subsaharienne depuis 2005)</a:t>
            </a:r>
            <a:r>
              <a:rPr lang="fr-FR" sz="2000" i="1" dirty="0"/>
              <a:t> </a:t>
            </a:r>
            <a:r>
              <a:rPr lang="fr-FR" sz="2000" dirty="0"/>
              <a:t>et</a:t>
            </a:r>
            <a:r>
              <a:rPr lang="fr-FR" sz="2000" dirty="0">
                <a:solidFill>
                  <a:srgbClr val="FF0000"/>
                </a:solidFill>
              </a:rPr>
              <a:t> </a:t>
            </a:r>
            <a:r>
              <a:rPr lang="fr-FR" sz="2000" dirty="0"/>
              <a:t>du nombre de décès de </a:t>
            </a:r>
            <a:r>
              <a:rPr lang="fr-FR" sz="2000" dirty="0">
                <a:solidFill>
                  <a:srgbClr val="FF0000"/>
                </a:solidFill>
              </a:rPr>
              <a:t>66% </a:t>
            </a:r>
            <a:r>
              <a:rPr lang="fr-FR" sz="2000" dirty="0"/>
              <a:t>en 12 ans</a:t>
            </a:r>
          </a:p>
          <a:p>
            <a:pPr algn="just"/>
            <a:endParaRPr lang="fr-FR" sz="2000" dirty="0"/>
          </a:p>
          <a:p>
            <a:pPr algn="just">
              <a:buFont typeface="Arial" charset="0"/>
              <a:buChar char="•"/>
            </a:pPr>
            <a:r>
              <a:rPr lang="fr-FR" sz="2000" dirty="0"/>
              <a:t> Région qui possède la couverture en traitement ARV la plus faible au monde : </a:t>
            </a:r>
            <a:r>
              <a:rPr lang="fr-FR" sz="2000" dirty="0">
                <a:solidFill>
                  <a:srgbClr val="FF0000"/>
                </a:solidFill>
              </a:rPr>
              <a:t>32% en moyenne </a:t>
            </a:r>
            <a:r>
              <a:rPr lang="fr-FR" sz="1100" i="1" dirty="0"/>
              <a:t>(ONUSIDA 2018)</a:t>
            </a:r>
          </a:p>
          <a:p>
            <a:pPr algn="just"/>
            <a:r>
              <a:rPr lang="fr-FR" sz="2000" dirty="0"/>
              <a:t> </a:t>
            </a:r>
          </a:p>
          <a:p>
            <a:pPr algn="l">
              <a:buFont typeface="Arial" charset="0"/>
              <a:buChar char="•"/>
            </a:pPr>
            <a:endParaRPr lang="fr-FR" sz="2000" dirty="0"/>
          </a:p>
        </p:txBody>
      </p:sp>
      <p:sp>
        <p:nvSpPr>
          <p:cNvPr id="12" name="ZoneTexte 11">
            <a:extLst>
              <a:ext uri="{FF2B5EF4-FFF2-40B4-BE49-F238E27FC236}">
                <a16:creationId xmlns:a16="http://schemas.microsoft.com/office/drawing/2014/main" id="{86B3C969-40A1-B144-AB16-1A412F0B7536}"/>
              </a:ext>
            </a:extLst>
          </p:cNvPr>
          <p:cNvSpPr txBox="1"/>
          <p:nvPr/>
        </p:nvSpPr>
        <p:spPr>
          <a:xfrm>
            <a:off x="9512224" y="720437"/>
            <a:ext cx="2352996" cy="480291"/>
          </a:xfrm>
          <a:prstGeom prst="rect">
            <a:avLst/>
          </a:prstGeom>
          <a:solidFill>
            <a:srgbClr val="1A9F80"/>
          </a:solidFill>
        </p:spPr>
        <p:txBody>
          <a:bodyPr wrap="square" rtlCol="0" anchor="ctr">
            <a:noAutofit/>
          </a:bodyPr>
          <a:lstStyle/>
          <a:p>
            <a:pPr marL="179388" lvl="1"/>
            <a:r>
              <a:rPr lang="fr-FR" sz="2000" i="1" dirty="0">
                <a:solidFill>
                  <a:schemeClr val="bg1"/>
                </a:solidFill>
                <a:latin typeface="Cambria" panose="02040503050406030204" pitchFamily="18" charset="0"/>
              </a:rPr>
              <a:t>Épidémiologie</a:t>
            </a:r>
          </a:p>
        </p:txBody>
      </p:sp>
      <p:pic>
        <p:nvPicPr>
          <p:cNvPr id="8" name="Image 7">
            <a:extLst>
              <a:ext uri="{FF2B5EF4-FFF2-40B4-BE49-F238E27FC236}">
                <a16:creationId xmlns:a16="http://schemas.microsoft.com/office/drawing/2014/main" id="{4C5DC3D2-5B06-564E-873B-95F46A1A9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9" name="Image 8">
            <a:extLst>
              <a:ext uri="{FF2B5EF4-FFF2-40B4-BE49-F238E27FC236}">
                <a16:creationId xmlns:a16="http://schemas.microsoft.com/office/drawing/2014/main" id="{27ECBB30-969B-A743-895E-457C82B24C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13" name="Image 12">
            <a:extLst>
              <a:ext uri="{FF2B5EF4-FFF2-40B4-BE49-F238E27FC236}">
                <a16:creationId xmlns:a16="http://schemas.microsoft.com/office/drawing/2014/main" id="{4428240F-45AB-484D-B391-8D807C37D5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Tree>
    <p:extLst>
      <p:ext uri="{BB962C8B-B14F-4D97-AF65-F5344CB8AC3E}">
        <p14:creationId xmlns:p14="http://schemas.microsoft.com/office/powerpoint/2010/main" val="13432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6213"/>
            <a:r>
              <a:rPr lang="fr-FR" sz="2800" b="1" dirty="0">
                <a:solidFill>
                  <a:schemeClr val="bg1"/>
                </a:solidFill>
              </a:rPr>
              <a:t>Contexte de la région MENA</a:t>
            </a:r>
          </a:p>
        </p:txBody>
      </p:sp>
      <p:sp>
        <p:nvSpPr>
          <p:cNvPr id="8" name="ZoneTexte 14">
            <a:extLst>
              <a:ext uri="{FF2B5EF4-FFF2-40B4-BE49-F238E27FC236}">
                <a16:creationId xmlns:a16="http://schemas.microsoft.com/office/drawing/2014/main" id="{AEB856E5-E74C-7F4F-97A2-95305C76D6AE}"/>
              </a:ext>
            </a:extLst>
          </p:cNvPr>
          <p:cNvSpPr txBox="1">
            <a:spLocks noChangeArrowheads="1"/>
          </p:cNvSpPr>
          <p:nvPr/>
        </p:nvSpPr>
        <p:spPr bwMode="auto">
          <a:xfrm>
            <a:off x="5431078" y="1938621"/>
            <a:ext cx="6082419" cy="3785652"/>
          </a:xfrm>
          <a:prstGeom prst="rect">
            <a:avLst/>
          </a:prstGeom>
          <a:noFill/>
          <a:ln w="9525">
            <a:noFill/>
            <a:miter lim="800000"/>
            <a:headEnd/>
            <a:tailEnd/>
          </a:ln>
        </p:spPr>
        <p:txBody>
          <a:bodyPr wrap="square">
            <a:prstTxWarp prst="textNoShape">
              <a:avLst/>
            </a:prstTxWarp>
            <a:spAutoFit/>
          </a:bodyPr>
          <a:lstStyle/>
          <a:p>
            <a:pPr algn="l">
              <a:buFont typeface="Arial"/>
              <a:buChar char="•"/>
            </a:pPr>
            <a:r>
              <a:rPr lang="fr-FR" sz="2000" dirty="0">
                <a:latin typeface="+mj-lt"/>
              </a:rPr>
              <a:t> </a:t>
            </a:r>
            <a:r>
              <a:rPr lang="fr-FR" sz="2000" dirty="0">
                <a:solidFill>
                  <a:srgbClr val="FF0000"/>
                </a:solidFill>
                <a:latin typeface="Calibri Light" panose="020F0302020204030204" pitchFamily="34" charset="0"/>
                <a:cs typeface="Calibri Light" panose="020F0302020204030204" pitchFamily="34" charset="0"/>
              </a:rPr>
              <a:t>Peu de « guidelines » adaptées </a:t>
            </a:r>
            <a:r>
              <a:rPr lang="fr-FR" sz="2000" dirty="0">
                <a:latin typeface="Calibri Light" panose="020F0302020204030204" pitchFamily="34" charset="0"/>
                <a:cs typeface="Calibri Light" panose="020F0302020204030204" pitchFamily="34" charset="0"/>
              </a:rPr>
              <a:t>à la région &gt; faible appropriation par les acteurs &gt;  limite la mise en œuvre des plans stratégiques nationaux</a:t>
            </a:r>
          </a:p>
          <a:p>
            <a:pPr algn="l"/>
            <a:r>
              <a:rPr lang="fr-FR" sz="2000" dirty="0">
                <a:latin typeface="Calibri Light" panose="020F0302020204030204" pitchFamily="34" charset="0"/>
                <a:cs typeface="Calibri Light" panose="020F0302020204030204" pitchFamily="34" charset="0"/>
              </a:rPr>
              <a:t> </a:t>
            </a:r>
          </a:p>
          <a:p>
            <a:pPr algn="l">
              <a:buFont typeface="Arial"/>
              <a:buChar char="•"/>
            </a:pPr>
            <a:r>
              <a:rPr lang="fr-FR" sz="2000" dirty="0">
                <a:latin typeface="Calibri Light" panose="020F0302020204030204" pitchFamily="34" charset="0"/>
                <a:cs typeface="Calibri Light" panose="020F0302020204030204" pitchFamily="34" charset="0"/>
              </a:rPr>
              <a:t> </a:t>
            </a:r>
            <a:r>
              <a:rPr lang="fr-FR" sz="2000" dirty="0">
                <a:solidFill>
                  <a:srgbClr val="FF0000"/>
                </a:solidFill>
                <a:latin typeface="Calibri Light" panose="020F0302020204030204" pitchFamily="34" charset="0"/>
                <a:cs typeface="Calibri Light" panose="020F0302020204030204" pitchFamily="34" charset="0"/>
              </a:rPr>
              <a:t>Peu de données </a:t>
            </a:r>
            <a:r>
              <a:rPr lang="fr-FR" sz="2000" dirty="0">
                <a:latin typeface="Calibri Light" panose="020F0302020204030204" pitchFamily="34" charset="0"/>
                <a:cs typeface="Calibri Light" panose="020F0302020204030204" pitchFamily="34" charset="0"/>
              </a:rPr>
              <a:t>sur la qualité des services mis en place dans la réponse au VIH/sida et sur les populations clés. </a:t>
            </a:r>
          </a:p>
          <a:p>
            <a:pPr algn="l"/>
            <a:endParaRPr lang="fr-FR" sz="2000" dirty="0">
              <a:latin typeface="Calibri Light" panose="020F0302020204030204" pitchFamily="34" charset="0"/>
              <a:cs typeface="Calibri Light" panose="020F0302020204030204" pitchFamily="34" charset="0"/>
            </a:endParaRPr>
          </a:p>
          <a:p>
            <a:pPr algn="l">
              <a:buFont typeface="Arial"/>
              <a:buChar char="•"/>
            </a:pPr>
            <a:r>
              <a:rPr lang="fr-FR" sz="2000" dirty="0">
                <a:latin typeface="Calibri Light" panose="020F0302020204030204" pitchFamily="34" charset="0"/>
                <a:cs typeface="Calibri Light" panose="020F0302020204030204" pitchFamily="34" charset="0"/>
              </a:rPr>
              <a:t> Une </a:t>
            </a:r>
            <a:r>
              <a:rPr lang="fr-FR" sz="2000" dirty="0">
                <a:solidFill>
                  <a:srgbClr val="FF0000"/>
                </a:solidFill>
                <a:latin typeface="Calibri Light" panose="020F0302020204030204" pitchFamily="34" charset="0"/>
                <a:cs typeface="Calibri Light" panose="020F0302020204030204" pitchFamily="34" charset="0"/>
              </a:rPr>
              <a:t>société civile </a:t>
            </a:r>
            <a:r>
              <a:rPr lang="fr-FR" sz="2000" dirty="0">
                <a:latin typeface="Calibri Light" panose="020F0302020204030204" pitchFamily="34" charset="0"/>
                <a:cs typeface="Calibri Light" panose="020F0302020204030204" pitchFamily="34" charset="0"/>
              </a:rPr>
              <a:t>impliquée dans la lutte contre le VIH/sida </a:t>
            </a:r>
            <a:r>
              <a:rPr lang="fr-FR" sz="2000" dirty="0">
                <a:solidFill>
                  <a:srgbClr val="FF0000"/>
                </a:solidFill>
                <a:latin typeface="Calibri Light" panose="020F0302020204030204" pitchFamily="34" charset="0"/>
                <a:cs typeface="Calibri Light" panose="020F0302020204030204" pitchFamily="34" charset="0"/>
              </a:rPr>
              <a:t>moins développée </a:t>
            </a:r>
            <a:r>
              <a:rPr lang="fr-FR" sz="2000" dirty="0">
                <a:latin typeface="Calibri Light" panose="020F0302020204030204" pitchFamily="34" charset="0"/>
                <a:cs typeface="Calibri Light" panose="020F0302020204030204" pitchFamily="34" charset="0"/>
              </a:rPr>
              <a:t>qu’en Afrique subsaharienne</a:t>
            </a:r>
          </a:p>
          <a:p>
            <a:pPr algn="l"/>
            <a:endParaRPr lang="fr-FR" sz="2000" dirty="0">
              <a:latin typeface="Calibri Light" panose="020F0302020204030204" pitchFamily="34" charset="0"/>
              <a:cs typeface="Calibri Light" panose="020F0302020204030204" pitchFamily="34" charset="0"/>
            </a:endParaRPr>
          </a:p>
          <a:p>
            <a:pPr algn="l">
              <a:buFont typeface="Arial"/>
              <a:buChar char="•"/>
            </a:pPr>
            <a:r>
              <a:rPr lang="fr-FR" sz="2000" dirty="0">
                <a:latin typeface="Calibri Light" panose="020F0302020204030204" pitchFamily="34" charset="0"/>
                <a:cs typeface="Calibri Light" panose="020F0302020204030204" pitchFamily="34" charset="0"/>
              </a:rPr>
              <a:t> </a:t>
            </a:r>
            <a:r>
              <a:rPr lang="fr-FR" sz="2000" dirty="0">
                <a:solidFill>
                  <a:srgbClr val="FF0000"/>
                </a:solidFill>
                <a:latin typeface="Calibri Light" panose="020F0302020204030204" pitchFamily="34" charset="0"/>
                <a:cs typeface="Calibri Light" panose="020F0302020204030204" pitchFamily="34" charset="0"/>
              </a:rPr>
              <a:t>Peu de monitoring externe</a:t>
            </a:r>
            <a:r>
              <a:rPr lang="fr-FR" sz="2000" dirty="0">
                <a:latin typeface="Calibri Light" panose="020F0302020204030204" pitchFamily="34" charset="0"/>
                <a:cs typeface="Calibri Light" panose="020F0302020204030204" pitchFamily="34" charset="0"/>
              </a:rPr>
              <a:t>, de surveillance communautaire</a:t>
            </a:r>
          </a:p>
        </p:txBody>
      </p:sp>
      <p:pic>
        <p:nvPicPr>
          <p:cNvPr id="10" name="Image 9">
            <a:extLst>
              <a:ext uri="{FF2B5EF4-FFF2-40B4-BE49-F238E27FC236}">
                <a16:creationId xmlns:a16="http://schemas.microsoft.com/office/drawing/2014/main" id="{C8CB5C83-9C60-824F-9F7B-76D6716BE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12" name="Image 11">
            <a:extLst>
              <a:ext uri="{FF2B5EF4-FFF2-40B4-BE49-F238E27FC236}">
                <a16:creationId xmlns:a16="http://schemas.microsoft.com/office/drawing/2014/main" id="{97EDEF41-C59E-3646-AA1B-80D763228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9" name="Image 10">
            <a:extLst>
              <a:ext uri="{FF2B5EF4-FFF2-40B4-BE49-F238E27FC236}">
                <a16:creationId xmlns:a16="http://schemas.microsoft.com/office/drawing/2014/main" id="{283CA340-94E8-E640-BF4D-E03FB775BB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0" y="2201719"/>
            <a:ext cx="5227548" cy="3259457"/>
          </a:xfrm>
          <a:prstGeom prst="rect">
            <a:avLst/>
          </a:prstGeom>
          <a:noFill/>
          <a:ln w="9525">
            <a:noFill/>
            <a:miter lim="800000"/>
            <a:headEnd/>
            <a:tailEnd/>
          </a:ln>
        </p:spPr>
      </p:pic>
      <p:pic>
        <p:nvPicPr>
          <p:cNvPr id="7" name="Image 6">
            <a:extLst>
              <a:ext uri="{FF2B5EF4-FFF2-40B4-BE49-F238E27FC236}">
                <a16:creationId xmlns:a16="http://schemas.microsoft.com/office/drawing/2014/main" id="{6C122F6E-A8A4-D34A-90CA-E213C90466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Tree>
    <p:extLst>
      <p:ext uri="{BB962C8B-B14F-4D97-AF65-F5344CB8AC3E}">
        <p14:creationId xmlns:p14="http://schemas.microsoft.com/office/powerpoint/2010/main" val="287148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6213"/>
            <a:r>
              <a:rPr lang="fr-FR" sz="2800" b="1" dirty="0">
                <a:solidFill>
                  <a:schemeClr val="bg1"/>
                </a:solidFill>
              </a:rPr>
              <a:t>Programme FORSS</a:t>
            </a:r>
          </a:p>
        </p:txBody>
      </p:sp>
      <p:sp>
        <p:nvSpPr>
          <p:cNvPr id="20" name="Rectangle 8">
            <a:extLst>
              <a:ext uri="{FF2B5EF4-FFF2-40B4-BE49-F238E27FC236}">
                <a16:creationId xmlns:a16="http://schemas.microsoft.com/office/drawing/2014/main" id="{BD00212A-298B-EF47-B104-7632166627CA}"/>
              </a:ext>
            </a:extLst>
          </p:cNvPr>
          <p:cNvSpPr>
            <a:spLocks noChangeArrowheads="1"/>
          </p:cNvSpPr>
          <p:nvPr/>
        </p:nvSpPr>
        <p:spPr bwMode="auto">
          <a:xfrm>
            <a:off x="6889235" y="2942561"/>
            <a:ext cx="4521200" cy="830997"/>
          </a:xfrm>
          <a:prstGeom prst="rect">
            <a:avLst/>
          </a:prstGeom>
          <a:noFill/>
          <a:ln w="9525">
            <a:noFill/>
            <a:miter lim="800000"/>
            <a:headEnd/>
            <a:tailEnd/>
          </a:ln>
        </p:spPr>
        <p:txBody>
          <a:bodyPr wrap="square">
            <a:prstTxWarp prst="textNoShape">
              <a:avLst/>
            </a:prstTxWarp>
            <a:spAutoFit/>
          </a:bodyPr>
          <a:lstStyle/>
          <a:p>
            <a:pPr algn="ctr"/>
            <a:r>
              <a:rPr lang="fr-FR" sz="2400" dirty="0">
                <a:latin typeface="+mj-lt"/>
              </a:rPr>
              <a:t>Durée du programme </a:t>
            </a:r>
          </a:p>
          <a:p>
            <a:pPr algn="ctr"/>
            <a:r>
              <a:rPr lang="fr-FR" sz="2400" b="1" dirty="0">
                <a:solidFill>
                  <a:srgbClr val="FF0000"/>
                </a:solidFill>
                <a:latin typeface="+mj-lt"/>
              </a:rPr>
              <a:t>3 ans </a:t>
            </a:r>
          </a:p>
        </p:txBody>
      </p:sp>
      <p:pic>
        <p:nvPicPr>
          <p:cNvPr id="21" name="Image 6" descr="LOGO INITIATIVE5PC">
            <a:extLst>
              <a:ext uri="{FF2B5EF4-FFF2-40B4-BE49-F238E27FC236}">
                <a16:creationId xmlns:a16="http://schemas.microsoft.com/office/drawing/2014/main" id="{94DA3CD8-E0D8-6347-8E59-E0ADCF564F92}"/>
              </a:ext>
            </a:extLst>
          </p:cNvPr>
          <p:cNvPicPr>
            <a:picLocks noChangeAspect="1" noChangeArrowheads="1"/>
          </p:cNvPicPr>
          <p:nvPr/>
        </p:nvPicPr>
        <p:blipFill>
          <a:blip r:embed="rId3"/>
          <a:srcRect/>
          <a:stretch>
            <a:fillRect/>
          </a:stretch>
        </p:blipFill>
        <p:spPr bwMode="auto">
          <a:xfrm>
            <a:off x="6388408" y="5586671"/>
            <a:ext cx="2260292" cy="696923"/>
          </a:xfrm>
          <a:prstGeom prst="rect">
            <a:avLst/>
          </a:prstGeom>
          <a:noFill/>
          <a:ln w="9525">
            <a:noFill/>
            <a:miter lim="800000"/>
            <a:headEnd/>
            <a:tailEnd/>
          </a:ln>
        </p:spPr>
      </p:pic>
      <p:sp>
        <p:nvSpPr>
          <p:cNvPr id="22" name="Rectangle 8">
            <a:extLst>
              <a:ext uri="{FF2B5EF4-FFF2-40B4-BE49-F238E27FC236}">
                <a16:creationId xmlns:a16="http://schemas.microsoft.com/office/drawing/2014/main" id="{C6C6F94E-CFA1-7F4D-92E2-85F45F65DE40}"/>
              </a:ext>
            </a:extLst>
          </p:cNvPr>
          <p:cNvSpPr>
            <a:spLocks noChangeArrowheads="1"/>
          </p:cNvSpPr>
          <p:nvPr/>
        </p:nvSpPr>
        <p:spPr bwMode="auto">
          <a:xfrm>
            <a:off x="3117773" y="1674287"/>
            <a:ext cx="5956454" cy="830997"/>
          </a:xfrm>
          <a:prstGeom prst="rect">
            <a:avLst/>
          </a:prstGeom>
          <a:noFill/>
          <a:ln w="9525">
            <a:noFill/>
            <a:miter lim="800000"/>
            <a:headEnd/>
            <a:tailEnd/>
          </a:ln>
        </p:spPr>
        <p:txBody>
          <a:bodyPr wrap="square">
            <a:prstTxWarp prst="textNoShape">
              <a:avLst/>
            </a:prstTxWarp>
            <a:spAutoFit/>
          </a:bodyPr>
          <a:lstStyle/>
          <a:p>
            <a:pPr algn="ctr"/>
            <a:r>
              <a:rPr lang="fr-FR" sz="2400" b="1" dirty="0">
                <a:solidFill>
                  <a:schemeClr val="tx1"/>
                </a:solidFill>
                <a:latin typeface="+mj-lt"/>
              </a:rPr>
              <a:t>Porteur du programme: </a:t>
            </a:r>
            <a:r>
              <a:rPr lang="fr-FR" sz="2400" b="1" dirty="0">
                <a:solidFill>
                  <a:srgbClr val="FF0000"/>
                </a:solidFill>
                <a:latin typeface="+mj-lt"/>
              </a:rPr>
              <a:t>Solidarité Sida </a:t>
            </a:r>
          </a:p>
          <a:p>
            <a:pPr algn="ctr"/>
            <a:r>
              <a:rPr lang="fr-FR" sz="2400" b="1" dirty="0">
                <a:solidFill>
                  <a:schemeClr val="tx1"/>
                </a:solidFill>
                <a:latin typeface="+mj-lt"/>
              </a:rPr>
              <a:t>en consortium avec </a:t>
            </a:r>
            <a:r>
              <a:rPr lang="fr-FR" sz="2400" b="1" dirty="0">
                <a:solidFill>
                  <a:srgbClr val="FF0000"/>
                </a:solidFill>
                <a:latin typeface="+mj-lt"/>
              </a:rPr>
              <a:t>ITPC-MENA</a:t>
            </a:r>
            <a:r>
              <a:rPr lang="fr-FR" sz="2400" dirty="0">
                <a:solidFill>
                  <a:srgbClr val="FF0000"/>
                </a:solidFill>
                <a:latin typeface="+mj-lt"/>
              </a:rPr>
              <a:t> </a:t>
            </a:r>
          </a:p>
        </p:txBody>
      </p:sp>
      <p:sp>
        <p:nvSpPr>
          <p:cNvPr id="24" name="ZoneTexte 23">
            <a:extLst>
              <a:ext uri="{FF2B5EF4-FFF2-40B4-BE49-F238E27FC236}">
                <a16:creationId xmlns:a16="http://schemas.microsoft.com/office/drawing/2014/main" id="{0542F1DF-3C08-AB46-91D9-608E2B3DD3EB}"/>
              </a:ext>
            </a:extLst>
          </p:cNvPr>
          <p:cNvSpPr txBox="1"/>
          <p:nvPr/>
        </p:nvSpPr>
        <p:spPr>
          <a:xfrm>
            <a:off x="6889235" y="3869104"/>
            <a:ext cx="4699000" cy="830997"/>
          </a:xfrm>
          <a:prstGeom prst="rect">
            <a:avLst/>
          </a:prstGeom>
          <a:noFill/>
        </p:spPr>
        <p:txBody>
          <a:bodyPr wrap="square" rtlCol="0">
            <a:spAutoFit/>
          </a:bodyPr>
          <a:lstStyle/>
          <a:p>
            <a:pPr algn="ctr"/>
            <a:r>
              <a:rPr lang="fr-FR" sz="2400" dirty="0">
                <a:latin typeface="+mj-lt"/>
              </a:rPr>
              <a:t>En partenariat avec </a:t>
            </a:r>
          </a:p>
          <a:p>
            <a:pPr algn="ctr"/>
            <a:r>
              <a:rPr lang="fr-FR" sz="2400" b="1" dirty="0">
                <a:solidFill>
                  <a:srgbClr val="FF0000"/>
                </a:solidFill>
                <a:latin typeface="+mj-lt"/>
              </a:rPr>
              <a:t>5 associations </a:t>
            </a:r>
          </a:p>
        </p:txBody>
      </p:sp>
      <p:sp>
        <p:nvSpPr>
          <p:cNvPr id="25" name="ZoneTexte 24">
            <a:extLst>
              <a:ext uri="{FF2B5EF4-FFF2-40B4-BE49-F238E27FC236}">
                <a16:creationId xmlns:a16="http://schemas.microsoft.com/office/drawing/2014/main" id="{5C852129-EE22-BF4F-844E-97DD6436C02B}"/>
              </a:ext>
            </a:extLst>
          </p:cNvPr>
          <p:cNvSpPr txBox="1"/>
          <p:nvPr/>
        </p:nvSpPr>
        <p:spPr>
          <a:xfrm>
            <a:off x="3543300" y="5680815"/>
            <a:ext cx="5105400" cy="461665"/>
          </a:xfrm>
          <a:prstGeom prst="rect">
            <a:avLst/>
          </a:prstGeom>
          <a:noFill/>
        </p:spPr>
        <p:txBody>
          <a:bodyPr wrap="square" rtlCol="0">
            <a:spAutoFit/>
          </a:bodyPr>
          <a:lstStyle/>
          <a:p>
            <a:pPr algn="l"/>
            <a:r>
              <a:rPr lang="fr-FR" sz="2400" dirty="0">
                <a:latin typeface="+mj-lt"/>
              </a:rPr>
              <a:t>Soutenu à 100% par :</a:t>
            </a:r>
            <a:endParaRPr lang="fr-FR" sz="2400" dirty="0">
              <a:solidFill>
                <a:srgbClr val="FF0000"/>
              </a:solidFill>
              <a:latin typeface="+mj-lt"/>
            </a:endParaRPr>
          </a:p>
        </p:txBody>
      </p:sp>
      <p:sp>
        <p:nvSpPr>
          <p:cNvPr id="26" name="ZoneTexte 25">
            <a:extLst>
              <a:ext uri="{FF2B5EF4-FFF2-40B4-BE49-F238E27FC236}">
                <a16:creationId xmlns:a16="http://schemas.microsoft.com/office/drawing/2014/main" id="{499D1F04-CBD6-8047-8C46-3EAD6FF5F353}"/>
              </a:ext>
            </a:extLst>
          </p:cNvPr>
          <p:cNvSpPr txBox="1"/>
          <p:nvPr/>
        </p:nvSpPr>
        <p:spPr>
          <a:xfrm>
            <a:off x="558800" y="2802386"/>
            <a:ext cx="3886200" cy="2308324"/>
          </a:xfrm>
          <a:prstGeom prst="rect">
            <a:avLst/>
          </a:prstGeom>
          <a:solidFill>
            <a:schemeClr val="bg2">
              <a:lumMod val="20000"/>
              <a:lumOff val="80000"/>
            </a:schemeClr>
          </a:solidFill>
        </p:spPr>
        <p:txBody>
          <a:bodyPr wrap="square" rtlCol="0">
            <a:spAutoFit/>
          </a:bodyPr>
          <a:lstStyle/>
          <a:p>
            <a:pPr algn="ctr"/>
            <a:r>
              <a:rPr lang="fr-FR" sz="2400" u="sng" dirty="0">
                <a:solidFill>
                  <a:schemeClr val="tx1"/>
                </a:solidFill>
                <a:latin typeface="+mj-lt"/>
              </a:rPr>
              <a:t>Objectif général:</a:t>
            </a:r>
            <a:r>
              <a:rPr lang="fr-FR" sz="2400" dirty="0">
                <a:solidFill>
                  <a:schemeClr val="tx1"/>
                </a:solidFill>
                <a:latin typeface="+mj-lt"/>
              </a:rPr>
              <a:t> </a:t>
            </a:r>
          </a:p>
          <a:p>
            <a:pPr algn="ctr"/>
            <a:r>
              <a:rPr lang="fr-FR" sz="2400" dirty="0">
                <a:solidFill>
                  <a:schemeClr val="tx1"/>
                </a:solidFill>
                <a:latin typeface="+mj-lt"/>
              </a:rPr>
              <a:t>« Renforcer la qualité de la prévention et des soins du VIH/sida et améliorer l'accès aux traitements dans la région MENA »</a:t>
            </a:r>
          </a:p>
        </p:txBody>
      </p:sp>
      <p:sp>
        <p:nvSpPr>
          <p:cNvPr id="12" name="ZoneTexte 11">
            <a:extLst>
              <a:ext uri="{FF2B5EF4-FFF2-40B4-BE49-F238E27FC236}">
                <a16:creationId xmlns:a16="http://schemas.microsoft.com/office/drawing/2014/main" id="{ED83187D-9606-F24C-8D48-BF0174F8C79C}"/>
              </a:ext>
            </a:extLst>
          </p:cNvPr>
          <p:cNvSpPr txBox="1"/>
          <p:nvPr/>
        </p:nvSpPr>
        <p:spPr>
          <a:xfrm>
            <a:off x="8794701" y="756764"/>
            <a:ext cx="3155350" cy="407638"/>
          </a:xfrm>
          <a:prstGeom prst="rect">
            <a:avLst/>
          </a:prstGeom>
          <a:solidFill>
            <a:srgbClr val="1A9F80"/>
          </a:solidFill>
        </p:spPr>
        <p:txBody>
          <a:bodyPr wrap="square" rtlCol="0" anchor="ctr">
            <a:noAutofit/>
          </a:bodyPr>
          <a:lstStyle/>
          <a:p>
            <a:pPr marL="179388" lvl="1"/>
            <a:r>
              <a:rPr lang="fr-FR" sz="2000" i="1" dirty="0">
                <a:solidFill>
                  <a:schemeClr val="bg1"/>
                </a:solidFill>
                <a:latin typeface="Cambria" panose="02040503050406030204" pitchFamily="18" charset="0"/>
              </a:rPr>
              <a:t>Résumé du projet</a:t>
            </a:r>
          </a:p>
        </p:txBody>
      </p:sp>
      <p:pic>
        <p:nvPicPr>
          <p:cNvPr id="13" name="Image 12">
            <a:extLst>
              <a:ext uri="{FF2B5EF4-FFF2-40B4-BE49-F238E27FC236}">
                <a16:creationId xmlns:a16="http://schemas.microsoft.com/office/drawing/2014/main" id="{F6AF06DC-8E6D-5A40-953B-2DC1969C8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15" name="Image 14">
            <a:extLst>
              <a:ext uri="{FF2B5EF4-FFF2-40B4-BE49-F238E27FC236}">
                <a16:creationId xmlns:a16="http://schemas.microsoft.com/office/drawing/2014/main" id="{32664071-AFCE-C14F-977D-E7ABACDA8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14" name="Image 13">
            <a:extLst>
              <a:ext uri="{FF2B5EF4-FFF2-40B4-BE49-F238E27FC236}">
                <a16:creationId xmlns:a16="http://schemas.microsoft.com/office/drawing/2014/main" id="{922D7B9B-63F5-6546-8E56-B95401FA86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Tree>
    <p:extLst>
      <p:ext uri="{BB962C8B-B14F-4D97-AF65-F5344CB8AC3E}">
        <p14:creationId xmlns:p14="http://schemas.microsoft.com/office/powerpoint/2010/main" val="281377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5"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6213"/>
            <a:r>
              <a:rPr lang="fr-FR" sz="2800" b="1" dirty="0">
                <a:solidFill>
                  <a:schemeClr val="bg1"/>
                </a:solidFill>
                <a:latin typeface="Cambria" panose="02040503050406030204" pitchFamily="18" charset="0"/>
              </a:rPr>
              <a:t>Programme FORSS</a:t>
            </a:r>
          </a:p>
        </p:txBody>
      </p:sp>
      <p:pic>
        <p:nvPicPr>
          <p:cNvPr id="12" name="Image 11" descr="FORSS_SolSid18.jpg">
            <a:extLst>
              <a:ext uri="{FF2B5EF4-FFF2-40B4-BE49-F238E27FC236}">
                <a16:creationId xmlns:a16="http://schemas.microsoft.com/office/drawing/2014/main" id="{D603EE58-B84E-764B-9969-AA5093B8F761}"/>
              </a:ext>
            </a:extLst>
          </p:cNvPr>
          <p:cNvPicPr>
            <a:picLocks noChangeAspect="1"/>
          </p:cNvPicPr>
          <p:nvPr/>
        </p:nvPicPr>
        <p:blipFill>
          <a:blip r:embed="rId2"/>
          <a:stretch>
            <a:fillRect/>
          </a:stretch>
        </p:blipFill>
        <p:spPr>
          <a:xfrm>
            <a:off x="2250566" y="1420316"/>
            <a:ext cx="7690868" cy="5437684"/>
          </a:xfrm>
          <a:prstGeom prst="rect">
            <a:avLst/>
          </a:prstGeom>
        </p:spPr>
      </p:pic>
      <p:sp>
        <p:nvSpPr>
          <p:cNvPr id="5" name="ZoneTexte 4">
            <a:extLst>
              <a:ext uri="{FF2B5EF4-FFF2-40B4-BE49-F238E27FC236}">
                <a16:creationId xmlns:a16="http://schemas.microsoft.com/office/drawing/2014/main" id="{50EDE129-8D82-7242-934C-E3F5C97BF628}"/>
              </a:ext>
            </a:extLst>
          </p:cNvPr>
          <p:cNvSpPr txBox="1"/>
          <p:nvPr/>
        </p:nvSpPr>
        <p:spPr>
          <a:xfrm>
            <a:off x="8794701" y="756764"/>
            <a:ext cx="3155350" cy="407638"/>
          </a:xfrm>
          <a:prstGeom prst="rect">
            <a:avLst/>
          </a:prstGeom>
          <a:solidFill>
            <a:srgbClr val="1A9F80"/>
          </a:solidFill>
        </p:spPr>
        <p:txBody>
          <a:bodyPr wrap="square" rtlCol="0" anchor="ctr">
            <a:noAutofit/>
          </a:bodyPr>
          <a:lstStyle/>
          <a:p>
            <a:pPr marL="179388" lvl="1"/>
            <a:r>
              <a:rPr lang="fr-FR" sz="2000" i="1" dirty="0">
                <a:solidFill>
                  <a:schemeClr val="bg1"/>
                </a:solidFill>
                <a:latin typeface="Cambria" panose="02040503050406030204" pitchFamily="18" charset="0"/>
              </a:rPr>
              <a:t>Résumé du projet</a:t>
            </a:r>
          </a:p>
        </p:txBody>
      </p:sp>
      <p:sp>
        <p:nvSpPr>
          <p:cNvPr id="2" name="ZoneTexte 1">
            <a:extLst>
              <a:ext uri="{FF2B5EF4-FFF2-40B4-BE49-F238E27FC236}">
                <a16:creationId xmlns:a16="http://schemas.microsoft.com/office/drawing/2014/main" id="{9D9AD247-53B7-9441-9265-28894E8749AD}"/>
              </a:ext>
            </a:extLst>
          </p:cNvPr>
          <p:cNvSpPr txBox="1"/>
          <p:nvPr/>
        </p:nvSpPr>
        <p:spPr>
          <a:xfrm>
            <a:off x="1207008" y="1920240"/>
            <a:ext cx="184731" cy="369332"/>
          </a:xfrm>
          <a:prstGeom prst="rect">
            <a:avLst/>
          </a:prstGeom>
          <a:noFill/>
        </p:spPr>
        <p:txBody>
          <a:bodyPr wrap="none" rtlCol="0">
            <a:spAutoFit/>
          </a:bodyPr>
          <a:lstStyle/>
          <a:p>
            <a:endParaRPr lang="fr-FR" dirty="0"/>
          </a:p>
        </p:txBody>
      </p:sp>
      <p:pic>
        <p:nvPicPr>
          <p:cNvPr id="4" name="Image 3">
            <a:extLst>
              <a:ext uri="{FF2B5EF4-FFF2-40B4-BE49-F238E27FC236}">
                <a16:creationId xmlns:a16="http://schemas.microsoft.com/office/drawing/2014/main" id="{C5ACB37E-FD58-8E41-BBF7-B0DDA35DD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8" y="1215173"/>
            <a:ext cx="1462441" cy="771105"/>
          </a:xfrm>
          <a:prstGeom prst="rect">
            <a:avLst/>
          </a:prstGeom>
        </p:spPr>
      </p:pic>
      <p:pic>
        <p:nvPicPr>
          <p:cNvPr id="10" name="Image 9">
            <a:extLst>
              <a:ext uri="{FF2B5EF4-FFF2-40B4-BE49-F238E27FC236}">
                <a16:creationId xmlns:a16="http://schemas.microsoft.com/office/drawing/2014/main" id="{0234FD5B-17CA-5D48-870C-5D61F67A7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31" y="2136652"/>
            <a:ext cx="995664" cy="565439"/>
          </a:xfrm>
          <a:prstGeom prst="rect">
            <a:avLst/>
          </a:prstGeom>
        </p:spPr>
      </p:pic>
      <p:pic>
        <p:nvPicPr>
          <p:cNvPr id="8" name="Image 7">
            <a:extLst>
              <a:ext uri="{FF2B5EF4-FFF2-40B4-BE49-F238E27FC236}">
                <a16:creationId xmlns:a16="http://schemas.microsoft.com/office/drawing/2014/main" id="{01CDDC09-EE2D-0243-98F1-0FA9FBA3C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19" y="3059420"/>
            <a:ext cx="1072073" cy="565439"/>
          </a:xfrm>
          <a:prstGeom prst="rect">
            <a:avLst/>
          </a:prstGeom>
        </p:spPr>
      </p:pic>
      <p:pic>
        <p:nvPicPr>
          <p:cNvPr id="9" name="Image 8">
            <a:extLst>
              <a:ext uri="{FF2B5EF4-FFF2-40B4-BE49-F238E27FC236}">
                <a16:creationId xmlns:a16="http://schemas.microsoft.com/office/drawing/2014/main" id="{9CC07AB0-677B-C840-8032-D9BDC0462A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578" y="3916952"/>
            <a:ext cx="1304395" cy="736600"/>
          </a:xfrm>
          <a:prstGeom prst="rect">
            <a:avLst/>
          </a:prstGeom>
        </p:spPr>
      </p:pic>
      <p:pic>
        <p:nvPicPr>
          <p:cNvPr id="13" name="Image 12">
            <a:extLst>
              <a:ext uri="{FF2B5EF4-FFF2-40B4-BE49-F238E27FC236}">
                <a16:creationId xmlns:a16="http://schemas.microsoft.com/office/drawing/2014/main" id="{01729823-86D6-AF42-9DB1-7093A16317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449" y="5809785"/>
            <a:ext cx="1041989" cy="472753"/>
          </a:xfrm>
          <a:prstGeom prst="rect">
            <a:avLst/>
          </a:prstGeom>
        </p:spPr>
      </p:pic>
      <p:pic>
        <p:nvPicPr>
          <p:cNvPr id="14" name="Image 13">
            <a:extLst>
              <a:ext uri="{FF2B5EF4-FFF2-40B4-BE49-F238E27FC236}">
                <a16:creationId xmlns:a16="http://schemas.microsoft.com/office/drawing/2014/main" id="{7190BCBF-EC2F-DF4E-AAE4-B616148AA9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449" y="4653552"/>
            <a:ext cx="914568" cy="896635"/>
          </a:xfrm>
          <a:prstGeom prst="rect">
            <a:avLst/>
          </a:prstGeom>
        </p:spPr>
      </p:pic>
      <p:pic>
        <p:nvPicPr>
          <p:cNvPr id="15" name="Image 14">
            <a:extLst>
              <a:ext uri="{FF2B5EF4-FFF2-40B4-BE49-F238E27FC236}">
                <a16:creationId xmlns:a16="http://schemas.microsoft.com/office/drawing/2014/main" id="{2D03C469-9F61-4147-925F-C601D6512F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0027" y="1269547"/>
            <a:ext cx="1177229" cy="497052"/>
          </a:xfrm>
          <a:prstGeom prst="rect">
            <a:avLst/>
          </a:prstGeom>
        </p:spPr>
      </p:pic>
    </p:spTree>
    <p:extLst>
      <p:ext uri="{BB962C8B-B14F-4D97-AF65-F5344CB8AC3E}">
        <p14:creationId xmlns:p14="http://schemas.microsoft.com/office/powerpoint/2010/main" val="148219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76213"/>
            <a:r>
              <a:rPr lang="fr-FR" sz="2800" b="1" dirty="0">
                <a:solidFill>
                  <a:schemeClr val="bg1"/>
                </a:solidFill>
                <a:latin typeface="Cambria" panose="02040503050406030204" pitchFamily="18" charset="0"/>
              </a:rPr>
              <a:t>Programme FORSS</a:t>
            </a:r>
          </a:p>
        </p:txBody>
      </p:sp>
      <p:sp>
        <p:nvSpPr>
          <p:cNvPr id="7" name="Trapèze 6">
            <a:extLst>
              <a:ext uri="{FF2B5EF4-FFF2-40B4-BE49-F238E27FC236}">
                <a16:creationId xmlns:a16="http://schemas.microsoft.com/office/drawing/2014/main" id="{F4C29570-8C6F-8442-AE03-A6D2E9E3CB39}"/>
              </a:ext>
            </a:extLst>
          </p:cNvPr>
          <p:cNvSpPr/>
          <p:nvPr/>
        </p:nvSpPr>
        <p:spPr bwMode="auto">
          <a:xfrm rot="5400000">
            <a:off x="1378578" y="2460898"/>
            <a:ext cx="2970000" cy="2034000"/>
          </a:xfrm>
          <a:prstGeom prst="trapezoid">
            <a:avLst>
              <a:gd name="adj" fmla="val 10728"/>
            </a:avLst>
          </a:prstGeom>
          <a:solidFill>
            <a:srgbClr val="002060">
              <a:alpha val="70000"/>
            </a:srgbClr>
          </a:solidFill>
          <a:ln w="25400" cap="flat" cmpd="sng" algn="ctr">
            <a:solidFill>
              <a:schemeClr val="tx1"/>
            </a:solidFill>
            <a:prstDash val="solid"/>
            <a:round/>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fr-FR" sz="3600" b="0" i="0" u="none" strike="noStrike" cap="none" normalizeH="0" baseline="0">
              <a:ln>
                <a:noFill/>
              </a:ln>
              <a:solidFill>
                <a:srgbClr val="000000"/>
              </a:solidFill>
              <a:effectLst/>
              <a:latin typeface="Helvetica Light" pitchFamily="-84" charset="0"/>
              <a:ea typeface="Helvetica Light" pitchFamily="-84" charset="0"/>
              <a:cs typeface="Helvetica Light" pitchFamily="-84" charset="0"/>
              <a:sym typeface="Helvetica Light" pitchFamily="-84" charset="0"/>
            </a:endParaRPr>
          </a:p>
        </p:txBody>
      </p:sp>
      <p:sp>
        <p:nvSpPr>
          <p:cNvPr id="8" name="Trapèze 7">
            <a:extLst>
              <a:ext uri="{FF2B5EF4-FFF2-40B4-BE49-F238E27FC236}">
                <a16:creationId xmlns:a16="http://schemas.microsoft.com/office/drawing/2014/main" id="{5FA7ADF4-BC30-AC43-99DE-0731E76D9CA7}"/>
              </a:ext>
            </a:extLst>
          </p:cNvPr>
          <p:cNvSpPr/>
          <p:nvPr/>
        </p:nvSpPr>
        <p:spPr bwMode="auto">
          <a:xfrm rot="5400000">
            <a:off x="3776276" y="2504701"/>
            <a:ext cx="2530800" cy="2034000"/>
          </a:xfrm>
          <a:prstGeom prst="trapezoid">
            <a:avLst>
              <a:gd name="adj" fmla="val 7361"/>
            </a:avLst>
          </a:prstGeom>
          <a:solidFill>
            <a:srgbClr val="114B5F">
              <a:alpha val="70000"/>
            </a:srgbClr>
          </a:solidFill>
          <a:ln w="25400" cap="flat" cmpd="sng" algn="ctr">
            <a:solidFill>
              <a:schemeClr val="tx1"/>
            </a:solidFill>
            <a:prstDash val="solid"/>
            <a:round/>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fr-FR" sz="3600" b="0" i="0" u="none" strike="noStrike" cap="none" normalizeH="0" baseline="0">
              <a:ln>
                <a:noFill/>
              </a:ln>
              <a:solidFill>
                <a:srgbClr val="000000"/>
              </a:solidFill>
              <a:effectLst/>
              <a:latin typeface="Helvetica Light" pitchFamily="-84" charset="0"/>
              <a:ea typeface="Helvetica Light" pitchFamily="-84" charset="0"/>
              <a:cs typeface="Helvetica Light" pitchFamily="-84" charset="0"/>
              <a:sym typeface="Helvetica Light" pitchFamily="-84" charset="0"/>
            </a:endParaRPr>
          </a:p>
        </p:txBody>
      </p:sp>
      <p:sp>
        <p:nvSpPr>
          <p:cNvPr id="10" name="Trapèze 9">
            <a:extLst>
              <a:ext uri="{FF2B5EF4-FFF2-40B4-BE49-F238E27FC236}">
                <a16:creationId xmlns:a16="http://schemas.microsoft.com/office/drawing/2014/main" id="{C32AC5C5-E9AC-BB4C-9754-65AF0CE761D5}"/>
              </a:ext>
            </a:extLst>
          </p:cNvPr>
          <p:cNvSpPr/>
          <p:nvPr/>
        </p:nvSpPr>
        <p:spPr bwMode="auto">
          <a:xfrm rot="16200000">
            <a:off x="5872744" y="2506375"/>
            <a:ext cx="2530800" cy="2034000"/>
          </a:xfrm>
          <a:prstGeom prst="trapezoid">
            <a:avLst>
              <a:gd name="adj" fmla="val 7362"/>
            </a:avLst>
          </a:prstGeom>
          <a:solidFill>
            <a:srgbClr val="1A9F80">
              <a:alpha val="70000"/>
            </a:srgbClr>
          </a:solidFill>
          <a:ln w="25400" cap="flat" cmpd="sng" algn="ctr">
            <a:solidFill>
              <a:schemeClr val="tx1"/>
            </a:solidFill>
            <a:prstDash val="solid"/>
            <a:round/>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fr-FR" sz="3600" b="0" i="0" u="none" strike="noStrike" cap="none" normalizeH="0" baseline="0" dirty="0">
              <a:ln>
                <a:noFill/>
              </a:ln>
              <a:solidFill>
                <a:srgbClr val="000000"/>
              </a:solidFill>
              <a:effectLst/>
              <a:latin typeface="Helvetica Light" pitchFamily="-84" charset="0"/>
              <a:ea typeface="Helvetica Light" pitchFamily="-84" charset="0"/>
              <a:cs typeface="Helvetica Light" pitchFamily="-84" charset="0"/>
              <a:sym typeface="Helvetica Light" pitchFamily="-84" charset="0"/>
            </a:endParaRPr>
          </a:p>
        </p:txBody>
      </p:sp>
      <p:sp>
        <p:nvSpPr>
          <p:cNvPr id="13" name="Trapèze 12">
            <a:extLst>
              <a:ext uri="{FF2B5EF4-FFF2-40B4-BE49-F238E27FC236}">
                <a16:creationId xmlns:a16="http://schemas.microsoft.com/office/drawing/2014/main" id="{39D0CA9E-0CE0-B84A-9849-F5EC7B241BA2}"/>
              </a:ext>
            </a:extLst>
          </p:cNvPr>
          <p:cNvSpPr/>
          <p:nvPr/>
        </p:nvSpPr>
        <p:spPr bwMode="auto">
          <a:xfrm rot="16200000">
            <a:off x="7809609" y="2513278"/>
            <a:ext cx="2970000" cy="2033317"/>
          </a:xfrm>
          <a:prstGeom prst="trapezoid">
            <a:avLst>
              <a:gd name="adj" fmla="val 10728"/>
            </a:avLst>
          </a:prstGeom>
          <a:solidFill>
            <a:schemeClr val="accent5">
              <a:lumMod val="40000"/>
              <a:lumOff val="60000"/>
              <a:alpha val="70000"/>
            </a:schemeClr>
          </a:solidFill>
          <a:ln w="25400" cap="flat" cmpd="sng" algn="ctr">
            <a:solidFill>
              <a:schemeClr val="tx1"/>
            </a:solidFill>
            <a:prstDash val="solid"/>
            <a:round/>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fr-FR" sz="3600" b="0" i="0" u="none" strike="noStrike" cap="none" normalizeH="0" baseline="0">
              <a:ln>
                <a:noFill/>
              </a:ln>
              <a:solidFill>
                <a:srgbClr val="000000"/>
              </a:solidFill>
              <a:effectLst/>
              <a:latin typeface="Helvetica Light" pitchFamily="-84" charset="0"/>
              <a:ea typeface="Helvetica Light" pitchFamily="-84" charset="0"/>
              <a:cs typeface="Helvetica Light" pitchFamily="-84" charset="0"/>
              <a:sym typeface="Helvetica Light" pitchFamily="-84" charset="0"/>
            </a:endParaRPr>
          </a:p>
        </p:txBody>
      </p:sp>
      <p:sp>
        <p:nvSpPr>
          <p:cNvPr id="14" name="Trapèze 13">
            <a:extLst>
              <a:ext uri="{FF2B5EF4-FFF2-40B4-BE49-F238E27FC236}">
                <a16:creationId xmlns:a16="http://schemas.microsoft.com/office/drawing/2014/main" id="{4377673A-4EC1-554F-AF5C-61B5BB98D522}"/>
              </a:ext>
            </a:extLst>
          </p:cNvPr>
          <p:cNvSpPr/>
          <p:nvPr/>
        </p:nvSpPr>
        <p:spPr bwMode="auto">
          <a:xfrm rot="16200000">
            <a:off x="142156" y="3236849"/>
            <a:ext cx="2970000" cy="457200"/>
          </a:xfrm>
          <a:prstGeom prst="trapezoid">
            <a:avLst>
              <a:gd name="adj" fmla="val 10728"/>
            </a:avLst>
          </a:prstGeom>
          <a:solidFill>
            <a:srgbClr val="002060"/>
          </a:solidFill>
          <a:ln w="25400" cap="flat" cmpd="sng" algn="ctr">
            <a:solidFill>
              <a:schemeClr val="tx1"/>
            </a:solidFill>
            <a:prstDash val="solid"/>
            <a:round/>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fr-FR" sz="3600" b="0" i="0" u="none" strike="noStrike" cap="none" normalizeH="0" baseline="0">
              <a:ln>
                <a:noFill/>
              </a:ln>
              <a:solidFill>
                <a:srgbClr val="000000"/>
              </a:solidFill>
              <a:effectLst/>
              <a:latin typeface="Helvetica Light" pitchFamily="-84" charset="0"/>
              <a:ea typeface="Helvetica Light" pitchFamily="-84" charset="0"/>
              <a:cs typeface="Helvetica Light" pitchFamily="-84" charset="0"/>
              <a:sym typeface="Helvetica Light" pitchFamily="-84" charset="0"/>
            </a:endParaRPr>
          </a:p>
        </p:txBody>
      </p:sp>
      <p:sp>
        <p:nvSpPr>
          <p:cNvPr id="15" name="Trapèze 14">
            <a:extLst>
              <a:ext uri="{FF2B5EF4-FFF2-40B4-BE49-F238E27FC236}">
                <a16:creationId xmlns:a16="http://schemas.microsoft.com/office/drawing/2014/main" id="{156CED36-9CDB-514B-9F4C-D1D956A12E40}"/>
              </a:ext>
            </a:extLst>
          </p:cNvPr>
          <p:cNvSpPr/>
          <p:nvPr/>
        </p:nvSpPr>
        <p:spPr bwMode="auto">
          <a:xfrm rot="5400000">
            <a:off x="9067664" y="3301337"/>
            <a:ext cx="2970000" cy="457200"/>
          </a:xfrm>
          <a:prstGeom prst="trapezoid">
            <a:avLst>
              <a:gd name="adj" fmla="val 10728"/>
            </a:avLst>
          </a:prstGeom>
          <a:solidFill>
            <a:schemeClr val="accent5">
              <a:lumMod val="20000"/>
              <a:lumOff val="80000"/>
            </a:schemeClr>
          </a:solidFill>
          <a:ln w="25400" cap="flat" cmpd="sng" algn="ctr">
            <a:solidFill>
              <a:schemeClr val="tx1"/>
            </a:solidFill>
            <a:prstDash val="solid"/>
            <a:round/>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fr-FR" sz="3600" b="0" i="0" u="none" strike="noStrike" cap="none" normalizeH="0" baseline="0">
              <a:ln>
                <a:noFill/>
              </a:ln>
              <a:solidFill>
                <a:srgbClr val="000000"/>
              </a:solidFill>
              <a:effectLst/>
              <a:latin typeface="Helvetica Light" pitchFamily="-84" charset="0"/>
              <a:ea typeface="Helvetica Light" pitchFamily="-84" charset="0"/>
              <a:cs typeface="Helvetica Light" pitchFamily="-84" charset="0"/>
              <a:sym typeface="Helvetica Light" pitchFamily="-84" charset="0"/>
            </a:endParaRPr>
          </a:p>
        </p:txBody>
      </p:sp>
      <p:sp>
        <p:nvSpPr>
          <p:cNvPr id="16" name="Rectangle 15">
            <a:extLst>
              <a:ext uri="{FF2B5EF4-FFF2-40B4-BE49-F238E27FC236}">
                <a16:creationId xmlns:a16="http://schemas.microsoft.com/office/drawing/2014/main" id="{47996322-7986-0A4F-A0B4-67BEF5426F0C}"/>
              </a:ext>
            </a:extLst>
          </p:cNvPr>
          <p:cNvSpPr/>
          <p:nvPr/>
        </p:nvSpPr>
        <p:spPr>
          <a:xfrm>
            <a:off x="75944" y="6013529"/>
            <a:ext cx="12090400" cy="646331"/>
          </a:xfrm>
          <a:prstGeom prst="rect">
            <a:avLst/>
          </a:prstGeom>
        </p:spPr>
        <p:txBody>
          <a:bodyPr wrap="square">
            <a:spAutoFit/>
          </a:bodyPr>
          <a:lstStyle/>
          <a:p>
            <a:pPr algn="ctr"/>
            <a:r>
              <a:rPr lang="fr-FR" b="1" dirty="0">
                <a:solidFill>
                  <a:srgbClr val="FF0000"/>
                </a:solidFill>
                <a:latin typeface="+mj-lt"/>
              </a:rPr>
              <a:t>Mieux connaître et contrôler l’épidémie</a:t>
            </a:r>
          </a:p>
          <a:p>
            <a:pPr algn="ctr"/>
            <a:r>
              <a:rPr lang="fr-FR" b="1" dirty="0">
                <a:solidFill>
                  <a:schemeClr val="tx1"/>
                </a:solidFill>
                <a:latin typeface="+mj-lt"/>
              </a:rPr>
              <a:t>«</a:t>
            </a:r>
            <a:r>
              <a:rPr lang="fr-FR" b="1" dirty="0">
                <a:solidFill>
                  <a:srgbClr val="FF0000"/>
                </a:solidFill>
                <a:latin typeface="+mj-lt"/>
              </a:rPr>
              <a:t> Améliorer l’offre et la qualité des services de prévention, des soins, et de l’accès aux traitements en région MENA</a:t>
            </a:r>
            <a:r>
              <a:rPr lang="fr-FR" b="1" dirty="0">
                <a:solidFill>
                  <a:schemeClr val="tx1"/>
                </a:solidFill>
                <a:latin typeface="+mj-lt"/>
              </a:rPr>
              <a:t> »</a:t>
            </a:r>
            <a:endParaRPr lang="fr-FR" dirty="0">
              <a:solidFill>
                <a:schemeClr val="tx1"/>
              </a:solidFill>
              <a:latin typeface="+mj-lt"/>
            </a:endParaRPr>
          </a:p>
        </p:txBody>
      </p:sp>
      <p:sp>
        <p:nvSpPr>
          <p:cNvPr id="17" name="ZoneTexte 16">
            <a:extLst>
              <a:ext uri="{FF2B5EF4-FFF2-40B4-BE49-F238E27FC236}">
                <a16:creationId xmlns:a16="http://schemas.microsoft.com/office/drawing/2014/main" id="{F4A7FB24-D8C9-6E48-A40E-50BB56582690}"/>
              </a:ext>
            </a:extLst>
          </p:cNvPr>
          <p:cNvSpPr txBox="1"/>
          <p:nvPr/>
        </p:nvSpPr>
        <p:spPr>
          <a:xfrm>
            <a:off x="1999854" y="2276890"/>
            <a:ext cx="1880725" cy="2654573"/>
          </a:xfrm>
          <a:prstGeom prst="rect">
            <a:avLst/>
          </a:prstGeom>
          <a:noFill/>
        </p:spPr>
        <p:txBody>
          <a:bodyPr wrap="square" rtlCol="0">
            <a:spAutoFit/>
          </a:bodyPr>
          <a:lstStyle/>
          <a:p>
            <a:r>
              <a:rPr lang="fr-FR" sz="1800" b="1" u="sng" dirty="0">
                <a:solidFill>
                  <a:schemeClr val="bg1"/>
                </a:solidFill>
                <a:latin typeface="+mj-lt"/>
              </a:rPr>
              <a:t>OBJECTIF 1</a:t>
            </a:r>
          </a:p>
          <a:p>
            <a:endParaRPr lang="fr-FR" sz="1800" b="1" u="sng" dirty="0">
              <a:solidFill>
                <a:schemeClr val="bg1"/>
              </a:solidFill>
              <a:latin typeface="+mj-lt"/>
            </a:endParaRPr>
          </a:p>
          <a:p>
            <a:endParaRPr lang="fr-FR" sz="1800" b="1" u="sng" dirty="0">
              <a:solidFill>
                <a:schemeClr val="bg1"/>
              </a:solidFill>
              <a:latin typeface="+mj-lt"/>
            </a:endParaRPr>
          </a:p>
          <a:p>
            <a:endParaRPr lang="fr-FR" sz="1800" b="1" u="sng" dirty="0">
              <a:solidFill>
                <a:schemeClr val="bg1"/>
              </a:solidFill>
              <a:latin typeface="+mj-lt"/>
            </a:endParaRPr>
          </a:p>
          <a:p>
            <a:r>
              <a:rPr lang="fr-FR" sz="2000" b="1" dirty="0">
                <a:solidFill>
                  <a:schemeClr val="bg1"/>
                </a:solidFill>
                <a:latin typeface="+mj-lt"/>
              </a:rPr>
              <a:t>FORMATION</a:t>
            </a:r>
          </a:p>
          <a:p>
            <a:r>
              <a:rPr lang="fr-FR" sz="1050" i="1" dirty="0">
                <a:solidFill>
                  <a:schemeClr val="bg1"/>
                </a:solidFill>
              </a:rPr>
              <a:t>« Améliorer les connaissances et les pratiques des acteurs communautaires en matière de service de prévention, de soins et de traitements » </a:t>
            </a:r>
          </a:p>
          <a:p>
            <a:endParaRPr lang="fr-FR" sz="2200" b="1" dirty="0">
              <a:solidFill>
                <a:schemeClr val="bg1"/>
              </a:solidFill>
              <a:latin typeface="+mj-lt"/>
            </a:endParaRPr>
          </a:p>
        </p:txBody>
      </p:sp>
      <p:sp>
        <p:nvSpPr>
          <p:cNvPr id="18" name="ZoneTexte 17">
            <a:extLst>
              <a:ext uri="{FF2B5EF4-FFF2-40B4-BE49-F238E27FC236}">
                <a16:creationId xmlns:a16="http://schemas.microsoft.com/office/drawing/2014/main" id="{1B808FBB-CF95-0D45-964F-30B5D8DAE6D0}"/>
              </a:ext>
            </a:extLst>
          </p:cNvPr>
          <p:cNvSpPr txBox="1"/>
          <p:nvPr/>
        </p:nvSpPr>
        <p:spPr>
          <a:xfrm>
            <a:off x="4063983" y="2321487"/>
            <a:ext cx="1948325" cy="2316019"/>
          </a:xfrm>
          <a:prstGeom prst="rect">
            <a:avLst/>
          </a:prstGeom>
          <a:noFill/>
        </p:spPr>
        <p:txBody>
          <a:bodyPr wrap="square" rtlCol="0">
            <a:spAutoFit/>
          </a:bodyPr>
          <a:lstStyle/>
          <a:p>
            <a:r>
              <a:rPr lang="fr-FR" sz="1800" b="1" u="sng" dirty="0">
                <a:solidFill>
                  <a:schemeClr val="bg1"/>
                </a:solidFill>
                <a:latin typeface="+mj-lt"/>
              </a:rPr>
              <a:t>OBJECTIF 2</a:t>
            </a:r>
          </a:p>
          <a:p>
            <a:endParaRPr lang="fr-FR" sz="1800" b="1" u="sng" dirty="0">
              <a:solidFill>
                <a:schemeClr val="bg1"/>
              </a:solidFill>
              <a:latin typeface="+mj-lt"/>
            </a:endParaRPr>
          </a:p>
          <a:p>
            <a:endParaRPr lang="fr-FR" sz="1800" b="1" u="sng" dirty="0">
              <a:solidFill>
                <a:schemeClr val="bg1"/>
              </a:solidFill>
              <a:latin typeface="+mj-lt"/>
            </a:endParaRPr>
          </a:p>
          <a:p>
            <a:endParaRPr lang="fr-FR" sz="1800" b="1" u="sng" dirty="0">
              <a:solidFill>
                <a:schemeClr val="bg1"/>
              </a:solidFill>
              <a:latin typeface="+mj-lt"/>
            </a:endParaRPr>
          </a:p>
          <a:p>
            <a:r>
              <a:rPr lang="fr-FR" sz="2000" b="1" dirty="0">
                <a:solidFill>
                  <a:schemeClr val="bg1"/>
                </a:solidFill>
                <a:latin typeface="+mj-lt"/>
              </a:rPr>
              <a:t>OBSERVATOIRES</a:t>
            </a:r>
          </a:p>
          <a:p>
            <a:r>
              <a:rPr lang="fr-FR" sz="1050" i="1" dirty="0">
                <a:solidFill>
                  <a:schemeClr val="bg1"/>
                </a:solidFill>
              </a:rPr>
              <a:t>« Collecter et analyser des données sur la qualité de l'accessibilité aux services de prévention, traitements et soins des PVVIH et populations clés »</a:t>
            </a:r>
            <a:endParaRPr lang="fr-FR" sz="1050" b="1" dirty="0">
              <a:solidFill>
                <a:schemeClr val="bg1"/>
              </a:solidFill>
              <a:latin typeface="+mj-lt"/>
            </a:endParaRPr>
          </a:p>
        </p:txBody>
      </p:sp>
      <p:sp>
        <p:nvSpPr>
          <p:cNvPr id="19" name="ZoneTexte 18">
            <a:extLst>
              <a:ext uri="{FF2B5EF4-FFF2-40B4-BE49-F238E27FC236}">
                <a16:creationId xmlns:a16="http://schemas.microsoft.com/office/drawing/2014/main" id="{CFAE2425-D3C6-1849-BC93-1E4969A2DE86}"/>
              </a:ext>
            </a:extLst>
          </p:cNvPr>
          <p:cNvSpPr txBox="1"/>
          <p:nvPr/>
        </p:nvSpPr>
        <p:spPr>
          <a:xfrm>
            <a:off x="6420236" y="2291664"/>
            <a:ext cx="1626484" cy="2723823"/>
          </a:xfrm>
          <a:prstGeom prst="rect">
            <a:avLst/>
          </a:prstGeom>
          <a:noFill/>
        </p:spPr>
        <p:txBody>
          <a:bodyPr wrap="square" rtlCol="0">
            <a:spAutoFit/>
          </a:bodyPr>
          <a:lstStyle/>
          <a:p>
            <a:r>
              <a:rPr lang="fr-FR" sz="1800" b="1" u="sng" dirty="0">
                <a:solidFill>
                  <a:schemeClr val="bg1"/>
                </a:solidFill>
                <a:latin typeface="+mj-lt"/>
              </a:rPr>
              <a:t>OBJECTIF 3</a:t>
            </a:r>
          </a:p>
          <a:p>
            <a:endParaRPr lang="fr-FR" sz="1800" b="1" u="sng" dirty="0">
              <a:solidFill>
                <a:schemeClr val="bg1"/>
              </a:solidFill>
              <a:latin typeface="+mj-lt"/>
            </a:endParaRPr>
          </a:p>
          <a:p>
            <a:endParaRPr lang="fr-FR" sz="1800" b="1" u="sng" dirty="0">
              <a:solidFill>
                <a:schemeClr val="bg1"/>
              </a:solidFill>
              <a:latin typeface="+mj-lt"/>
            </a:endParaRPr>
          </a:p>
          <a:p>
            <a:r>
              <a:rPr lang="fr-FR" sz="2000" b="1" dirty="0">
                <a:solidFill>
                  <a:schemeClr val="bg1"/>
                </a:solidFill>
                <a:latin typeface="+mj-lt"/>
              </a:rPr>
              <a:t>PLAIDOYER</a:t>
            </a:r>
          </a:p>
          <a:p>
            <a:r>
              <a:rPr lang="fr-FR" sz="1100" i="1" dirty="0">
                <a:solidFill>
                  <a:schemeClr val="bg1"/>
                </a:solidFill>
                <a:cs typeface="Helvetica Light"/>
              </a:rPr>
              <a:t>« Influencer les stratégies de prévention et de prise en charge et leurs modalités de mise en œuvre (au niveau national, régional, et international) »</a:t>
            </a:r>
          </a:p>
          <a:p>
            <a:endParaRPr lang="fr-FR" sz="2000" b="1" dirty="0">
              <a:solidFill>
                <a:schemeClr val="bg1"/>
              </a:solidFill>
              <a:latin typeface="+mj-lt"/>
            </a:endParaRPr>
          </a:p>
        </p:txBody>
      </p:sp>
      <p:sp>
        <p:nvSpPr>
          <p:cNvPr id="20" name="ZoneTexte 19">
            <a:extLst>
              <a:ext uri="{FF2B5EF4-FFF2-40B4-BE49-F238E27FC236}">
                <a16:creationId xmlns:a16="http://schemas.microsoft.com/office/drawing/2014/main" id="{237C6175-F973-3642-835D-4FBB36B79D1F}"/>
              </a:ext>
            </a:extLst>
          </p:cNvPr>
          <p:cNvSpPr txBox="1"/>
          <p:nvPr/>
        </p:nvSpPr>
        <p:spPr>
          <a:xfrm>
            <a:off x="8252932" y="2260996"/>
            <a:ext cx="2590800" cy="2431435"/>
          </a:xfrm>
          <a:prstGeom prst="rect">
            <a:avLst/>
          </a:prstGeom>
          <a:noFill/>
        </p:spPr>
        <p:txBody>
          <a:bodyPr wrap="square" rtlCol="0">
            <a:spAutoFit/>
          </a:bodyPr>
          <a:lstStyle/>
          <a:p>
            <a:r>
              <a:rPr lang="fr-FR" sz="1800" b="1" u="sng" dirty="0">
                <a:solidFill>
                  <a:schemeClr val="bg1"/>
                </a:solidFill>
                <a:latin typeface="+mj-lt"/>
              </a:rPr>
              <a:t>OBJECTIF 4</a:t>
            </a:r>
          </a:p>
          <a:p>
            <a:endParaRPr lang="fr-FR" sz="1800" b="1" u="sng" dirty="0">
              <a:solidFill>
                <a:schemeClr val="bg1"/>
              </a:solidFill>
              <a:latin typeface="+mj-lt"/>
            </a:endParaRPr>
          </a:p>
          <a:p>
            <a:endParaRPr lang="fr-FR" sz="1800" b="1" u="sng" dirty="0">
              <a:solidFill>
                <a:schemeClr val="bg1"/>
              </a:solidFill>
              <a:latin typeface="+mj-lt"/>
            </a:endParaRPr>
          </a:p>
          <a:p>
            <a:endParaRPr lang="fr-FR" sz="1800" b="1" u="sng" dirty="0">
              <a:solidFill>
                <a:schemeClr val="bg1"/>
              </a:solidFill>
              <a:latin typeface="+mj-lt"/>
            </a:endParaRPr>
          </a:p>
          <a:p>
            <a:r>
              <a:rPr lang="fr-FR" sz="2000" b="1" dirty="0">
                <a:solidFill>
                  <a:schemeClr val="bg1"/>
                </a:solidFill>
                <a:latin typeface="+mj-lt"/>
              </a:rPr>
              <a:t>RENFORCEMENT </a:t>
            </a:r>
          </a:p>
          <a:p>
            <a:r>
              <a:rPr lang="fr-FR" sz="2000" b="1" dirty="0">
                <a:solidFill>
                  <a:schemeClr val="bg1"/>
                </a:solidFill>
                <a:latin typeface="+mj-lt"/>
              </a:rPr>
              <a:t>DE CAPACITÉS DES ASSOCIATIONS PARTENAIRES</a:t>
            </a:r>
          </a:p>
        </p:txBody>
      </p:sp>
      <p:sp>
        <p:nvSpPr>
          <p:cNvPr id="21" name="Rectangle 20">
            <a:extLst>
              <a:ext uri="{FF2B5EF4-FFF2-40B4-BE49-F238E27FC236}">
                <a16:creationId xmlns:a16="http://schemas.microsoft.com/office/drawing/2014/main" id="{C1907BB8-6667-E84C-AB64-6DE3561C9056}"/>
              </a:ext>
            </a:extLst>
          </p:cNvPr>
          <p:cNvSpPr/>
          <p:nvPr/>
        </p:nvSpPr>
        <p:spPr>
          <a:xfrm>
            <a:off x="0" y="1227919"/>
            <a:ext cx="12268200" cy="646331"/>
          </a:xfrm>
          <a:prstGeom prst="rect">
            <a:avLst/>
          </a:prstGeom>
        </p:spPr>
        <p:txBody>
          <a:bodyPr wrap="square">
            <a:spAutoFit/>
          </a:bodyPr>
          <a:lstStyle/>
          <a:p>
            <a:pPr algn="ctr"/>
            <a:r>
              <a:rPr lang="fr-FR" b="1" dirty="0">
                <a:solidFill>
                  <a:schemeClr val="tx1"/>
                </a:solidFill>
                <a:latin typeface="+mj-lt"/>
              </a:rPr>
              <a:t>Un projet dynamique reposant sur 4 piliers</a:t>
            </a:r>
          </a:p>
          <a:p>
            <a:pPr algn="ctr"/>
            <a:r>
              <a:rPr lang="fr-FR" b="1" dirty="0">
                <a:solidFill>
                  <a:schemeClr val="tx1"/>
                </a:solidFill>
                <a:latin typeface="+mj-lt"/>
              </a:rPr>
              <a:t>pour atteindre un objectif  </a:t>
            </a:r>
          </a:p>
        </p:txBody>
      </p:sp>
      <p:sp>
        <p:nvSpPr>
          <p:cNvPr id="22" name="Flèche vers le bas 21">
            <a:extLst>
              <a:ext uri="{FF2B5EF4-FFF2-40B4-BE49-F238E27FC236}">
                <a16:creationId xmlns:a16="http://schemas.microsoft.com/office/drawing/2014/main" id="{ADA246D3-CDCF-0044-A160-A5EA7D1F7E7E}"/>
              </a:ext>
            </a:extLst>
          </p:cNvPr>
          <p:cNvSpPr/>
          <p:nvPr/>
        </p:nvSpPr>
        <p:spPr bwMode="auto">
          <a:xfrm>
            <a:off x="2673078" y="5075932"/>
            <a:ext cx="381000" cy="762000"/>
          </a:xfrm>
          <a:prstGeom prst="downArrow">
            <a:avLst/>
          </a:prstGeom>
          <a:solidFill>
            <a:srgbClr val="C00000"/>
          </a:solidFill>
          <a:ln w="25400" cap="flat" cmpd="sng" algn="ctr">
            <a:noFill/>
            <a:prstDash val="solid"/>
            <a:round/>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fr-FR" sz="3600" b="0" i="0" u="none" strike="noStrike" cap="none" normalizeH="0" baseline="0">
              <a:ln>
                <a:noFill/>
              </a:ln>
              <a:solidFill>
                <a:srgbClr val="000000"/>
              </a:solidFill>
              <a:effectLst/>
              <a:latin typeface="Helvetica Light" pitchFamily="-84" charset="0"/>
              <a:ea typeface="Helvetica Light" pitchFamily="-84" charset="0"/>
              <a:cs typeface="Helvetica Light" pitchFamily="-84" charset="0"/>
              <a:sym typeface="Helvetica Light" pitchFamily="-84" charset="0"/>
            </a:endParaRPr>
          </a:p>
        </p:txBody>
      </p:sp>
      <p:sp>
        <p:nvSpPr>
          <p:cNvPr id="23" name="Flèche vers le bas 22">
            <a:extLst>
              <a:ext uri="{FF2B5EF4-FFF2-40B4-BE49-F238E27FC236}">
                <a16:creationId xmlns:a16="http://schemas.microsoft.com/office/drawing/2014/main" id="{31041C4A-DBA4-2640-A5FC-359A2D6EE286}"/>
              </a:ext>
            </a:extLst>
          </p:cNvPr>
          <p:cNvSpPr/>
          <p:nvPr/>
        </p:nvSpPr>
        <p:spPr bwMode="auto">
          <a:xfrm>
            <a:off x="4834983" y="5075979"/>
            <a:ext cx="381000" cy="762000"/>
          </a:xfrm>
          <a:prstGeom prst="downArrow">
            <a:avLst/>
          </a:prstGeom>
          <a:solidFill>
            <a:srgbClr val="C00000"/>
          </a:solidFill>
          <a:ln w="25400" cap="flat" cmpd="sng" algn="ctr">
            <a:noFill/>
            <a:prstDash val="solid"/>
            <a:round/>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fr-FR" sz="3600" b="0" i="0" u="none" strike="noStrike" cap="none" normalizeH="0" baseline="0">
              <a:ln>
                <a:noFill/>
              </a:ln>
              <a:solidFill>
                <a:srgbClr val="000000"/>
              </a:solidFill>
              <a:effectLst/>
              <a:latin typeface="Helvetica Light" pitchFamily="-84" charset="0"/>
              <a:ea typeface="Helvetica Light" pitchFamily="-84" charset="0"/>
              <a:cs typeface="Helvetica Light" pitchFamily="-84" charset="0"/>
              <a:sym typeface="Helvetica Light" pitchFamily="-84" charset="0"/>
            </a:endParaRPr>
          </a:p>
        </p:txBody>
      </p:sp>
      <p:sp>
        <p:nvSpPr>
          <p:cNvPr id="24" name="Flèche vers le bas 23">
            <a:extLst>
              <a:ext uri="{FF2B5EF4-FFF2-40B4-BE49-F238E27FC236}">
                <a16:creationId xmlns:a16="http://schemas.microsoft.com/office/drawing/2014/main" id="{D4D66B23-CF7D-5B40-A187-ED69E2365060}"/>
              </a:ext>
            </a:extLst>
          </p:cNvPr>
          <p:cNvSpPr/>
          <p:nvPr/>
        </p:nvSpPr>
        <p:spPr bwMode="auto">
          <a:xfrm>
            <a:off x="6996888" y="5075932"/>
            <a:ext cx="381000" cy="762000"/>
          </a:xfrm>
          <a:prstGeom prst="downArrow">
            <a:avLst/>
          </a:prstGeom>
          <a:solidFill>
            <a:srgbClr val="C00000"/>
          </a:solidFill>
          <a:ln w="25400" cap="flat" cmpd="sng" algn="ctr">
            <a:noFill/>
            <a:prstDash val="solid"/>
            <a:round/>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fr-FR" sz="3600" b="0" i="0" u="none" strike="noStrike" cap="none" normalizeH="0" baseline="0">
              <a:ln>
                <a:noFill/>
              </a:ln>
              <a:solidFill>
                <a:srgbClr val="000000"/>
              </a:solidFill>
              <a:effectLst/>
              <a:latin typeface="Helvetica Light" pitchFamily="-84" charset="0"/>
              <a:ea typeface="Helvetica Light" pitchFamily="-84" charset="0"/>
              <a:cs typeface="Helvetica Light" pitchFamily="-84" charset="0"/>
              <a:sym typeface="Helvetica Light" pitchFamily="-84" charset="0"/>
            </a:endParaRPr>
          </a:p>
        </p:txBody>
      </p:sp>
      <p:sp>
        <p:nvSpPr>
          <p:cNvPr id="25" name="Flèche vers le bas 24">
            <a:extLst>
              <a:ext uri="{FF2B5EF4-FFF2-40B4-BE49-F238E27FC236}">
                <a16:creationId xmlns:a16="http://schemas.microsoft.com/office/drawing/2014/main" id="{09C1BFA1-546E-3147-B9C1-00D1FE1C5201}"/>
              </a:ext>
            </a:extLst>
          </p:cNvPr>
          <p:cNvSpPr/>
          <p:nvPr/>
        </p:nvSpPr>
        <p:spPr bwMode="auto">
          <a:xfrm>
            <a:off x="9104109" y="5087095"/>
            <a:ext cx="381000" cy="762000"/>
          </a:xfrm>
          <a:prstGeom prst="downArrow">
            <a:avLst/>
          </a:prstGeom>
          <a:solidFill>
            <a:srgbClr val="C00000"/>
          </a:solidFill>
          <a:ln w="25400" cap="flat" cmpd="sng" algn="ctr">
            <a:noFill/>
            <a:prstDash val="solid"/>
            <a:round/>
            <a:headEnd type="none" w="med" len="med"/>
            <a:tailEnd type="none" w="med" len="med"/>
          </a:ln>
          <a:effectLst>
            <a:outerShdw blurRad="38100"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228600" marR="0" indent="0" algn="ctr" defTabSz="584200" rtl="0" eaLnBrk="1" fontAlgn="base" latinLnBrk="0" hangingPunct="0">
              <a:lnSpc>
                <a:spcPct val="100000"/>
              </a:lnSpc>
              <a:spcBef>
                <a:spcPct val="0"/>
              </a:spcBef>
              <a:spcAft>
                <a:spcPct val="0"/>
              </a:spcAft>
              <a:buClrTx/>
              <a:buSzTx/>
              <a:buFontTx/>
              <a:buNone/>
              <a:tabLst/>
            </a:pPr>
            <a:endParaRPr kumimoji="0" lang="fr-FR" sz="3600" b="0" i="0" u="none" strike="noStrike" cap="none" normalizeH="0" baseline="0">
              <a:ln>
                <a:noFill/>
              </a:ln>
              <a:solidFill>
                <a:srgbClr val="000000"/>
              </a:solidFill>
              <a:effectLst/>
              <a:latin typeface="Helvetica Light" pitchFamily="-84" charset="0"/>
              <a:ea typeface="Helvetica Light" pitchFamily="-84" charset="0"/>
              <a:cs typeface="Helvetica Light" pitchFamily="-84" charset="0"/>
              <a:sym typeface="Helvetica Light" pitchFamily="-84" charset="0"/>
            </a:endParaRPr>
          </a:p>
        </p:txBody>
      </p:sp>
      <p:sp>
        <p:nvSpPr>
          <p:cNvPr id="26" name="ZoneTexte 25">
            <a:extLst>
              <a:ext uri="{FF2B5EF4-FFF2-40B4-BE49-F238E27FC236}">
                <a16:creationId xmlns:a16="http://schemas.microsoft.com/office/drawing/2014/main" id="{730D9B19-6FAD-9842-9281-CC7238398F40}"/>
              </a:ext>
            </a:extLst>
          </p:cNvPr>
          <p:cNvSpPr txBox="1"/>
          <p:nvPr/>
        </p:nvSpPr>
        <p:spPr>
          <a:xfrm>
            <a:off x="8794701" y="756764"/>
            <a:ext cx="3155350" cy="407638"/>
          </a:xfrm>
          <a:prstGeom prst="rect">
            <a:avLst/>
          </a:prstGeom>
          <a:solidFill>
            <a:srgbClr val="1A9F80"/>
          </a:solidFill>
        </p:spPr>
        <p:txBody>
          <a:bodyPr wrap="square" rtlCol="0" anchor="ctr">
            <a:noAutofit/>
          </a:bodyPr>
          <a:lstStyle/>
          <a:p>
            <a:pPr marL="179388" lvl="1"/>
            <a:r>
              <a:rPr lang="fr-FR" sz="2000" i="1" dirty="0">
                <a:solidFill>
                  <a:schemeClr val="bg1"/>
                </a:solidFill>
                <a:latin typeface="Cambria" panose="02040503050406030204" pitchFamily="18" charset="0"/>
              </a:rPr>
              <a:t>Résumé du projet</a:t>
            </a:r>
          </a:p>
        </p:txBody>
      </p:sp>
    </p:spTree>
    <p:extLst>
      <p:ext uri="{BB962C8B-B14F-4D97-AF65-F5344CB8AC3E}">
        <p14:creationId xmlns:p14="http://schemas.microsoft.com/office/powerpoint/2010/main" val="367401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a:solidFill>
                  <a:schemeClr val="accent1">
                    <a:lumMod val="75000"/>
                  </a:schemeClr>
                </a:solidFill>
              </a:rPr>
              <a:t> </a:t>
            </a:r>
            <a:r>
              <a:rPr lang="en-US" sz="2800" b="1" dirty="0">
                <a:solidFill>
                  <a:schemeClr val="bg1"/>
                </a:solidFill>
              </a:rPr>
              <a:t>FORSS-CLM Methodologie</a:t>
            </a:r>
          </a:p>
        </p:txBody>
      </p:sp>
      <p:pic>
        <p:nvPicPr>
          <p:cNvPr id="9" name="Image 8">
            <a:extLst>
              <a:ext uri="{FF2B5EF4-FFF2-40B4-BE49-F238E27FC236}">
                <a16:creationId xmlns:a16="http://schemas.microsoft.com/office/drawing/2014/main" id="{A5971C29-A76B-284C-8BD5-4A4D6B479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12" name="Image 11">
            <a:extLst>
              <a:ext uri="{FF2B5EF4-FFF2-40B4-BE49-F238E27FC236}">
                <a16:creationId xmlns:a16="http://schemas.microsoft.com/office/drawing/2014/main" id="{265072DC-1B87-EB4F-A31F-AA6788714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8" name="Image 7">
            <a:extLst>
              <a:ext uri="{FF2B5EF4-FFF2-40B4-BE49-F238E27FC236}">
                <a16:creationId xmlns:a16="http://schemas.microsoft.com/office/drawing/2014/main" id="{3FE70736-6503-514C-ACC8-E44AEB4B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
        <p:nvSpPr>
          <p:cNvPr id="18" name="Rectangle 17">
            <a:extLst>
              <a:ext uri="{FF2B5EF4-FFF2-40B4-BE49-F238E27FC236}">
                <a16:creationId xmlns:a16="http://schemas.microsoft.com/office/drawing/2014/main" id="{EE991C18-A244-0548-BB79-163DC7D5E5CC}"/>
              </a:ext>
            </a:extLst>
          </p:cNvPr>
          <p:cNvSpPr/>
          <p:nvPr/>
        </p:nvSpPr>
        <p:spPr>
          <a:xfrm>
            <a:off x="89887" y="1647709"/>
            <a:ext cx="12012224" cy="707886"/>
          </a:xfrm>
          <a:prstGeom prst="rect">
            <a:avLst/>
          </a:prstGeom>
        </p:spPr>
        <p:txBody>
          <a:bodyPr wrap="square">
            <a:spAutoFit/>
          </a:bodyPr>
          <a:lstStyle/>
          <a:p>
            <a:pPr marL="285750" indent="-285750">
              <a:buFont typeface="Arial" panose="020B0604020202020204" pitchFamily="34" charset="0"/>
              <a:buChar char="•"/>
            </a:pPr>
            <a:r>
              <a:rPr lang="fr-FR" sz="2000" b="1" dirty="0"/>
              <a:t>Objectif : </a:t>
            </a:r>
            <a:r>
              <a:rPr lang="fr-FR" sz="2000" dirty="0"/>
              <a:t>Le projet vise à participer à l’amélioration de la qualité des services par la création d’un système de veille communautaire qui collectera des données complémentaires du système d’information national.</a:t>
            </a:r>
          </a:p>
        </p:txBody>
      </p:sp>
      <p:sp>
        <p:nvSpPr>
          <p:cNvPr id="19" name="Espace réservé du contenu 2">
            <a:extLst>
              <a:ext uri="{FF2B5EF4-FFF2-40B4-BE49-F238E27FC236}">
                <a16:creationId xmlns:a16="http://schemas.microsoft.com/office/drawing/2014/main" id="{D24FC842-2A51-0244-ABB2-3C9610E9321B}"/>
              </a:ext>
            </a:extLst>
          </p:cNvPr>
          <p:cNvSpPr>
            <a:spLocks noGrp="1"/>
          </p:cNvSpPr>
          <p:nvPr>
            <p:ph idx="1"/>
          </p:nvPr>
        </p:nvSpPr>
        <p:spPr>
          <a:xfrm>
            <a:off x="89888" y="2721191"/>
            <a:ext cx="12012223" cy="4351338"/>
          </a:xfrm>
        </p:spPr>
        <p:txBody>
          <a:bodyPr>
            <a:normAutofit/>
          </a:bodyPr>
          <a:lstStyle/>
          <a:p>
            <a:pPr algn="just"/>
            <a:r>
              <a:rPr lang="fr-FR" sz="2000" b="1" dirty="0"/>
              <a:t>Méthodologie : </a:t>
            </a:r>
            <a:r>
              <a:rPr lang="fr-FR" sz="2000" dirty="0"/>
              <a:t>Les dispositifs CLM-FORSS utilisent une méthodologie de recherche </a:t>
            </a:r>
            <a:r>
              <a:rPr lang="fr-FR" sz="2000" dirty="0">
                <a:solidFill>
                  <a:srgbClr val="FF0000"/>
                </a:solidFill>
              </a:rPr>
              <a:t>mixte</a:t>
            </a:r>
            <a:r>
              <a:rPr lang="fr-FR" sz="2000" dirty="0"/>
              <a:t>, associant une modalité </a:t>
            </a:r>
            <a:r>
              <a:rPr lang="fr-FR" sz="2000" dirty="0">
                <a:solidFill>
                  <a:srgbClr val="FF0000"/>
                </a:solidFill>
              </a:rPr>
              <a:t>quantitative</a:t>
            </a:r>
            <a:r>
              <a:rPr lang="fr-FR" sz="2000" dirty="0"/>
              <a:t> à une modalité </a:t>
            </a:r>
            <a:r>
              <a:rPr lang="fr-FR" sz="2000" dirty="0">
                <a:solidFill>
                  <a:srgbClr val="FF0000"/>
                </a:solidFill>
              </a:rPr>
              <a:t>qualitative</a:t>
            </a:r>
            <a:r>
              <a:rPr lang="fr-FR" sz="2000" dirty="0"/>
              <a:t> :</a:t>
            </a:r>
          </a:p>
          <a:p>
            <a:pPr lvl="0" algn="just"/>
            <a:r>
              <a:rPr lang="fr-FR" sz="2000" dirty="0"/>
              <a:t>La méthodologie quantitative permet de quantifier les situations par la catégorisation des questions d’accessibilité géographique et financière et de disponibilité des services de prévention, de dépistage, des soins du VIH/sida et de l’accès aux traitements ;</a:t>
            </a:r>
          </a:p>
          <a:p>
            <a:pPr algn="just"/>
            <a:r>
              <a:rPr lang="fr-FR" sz="2000" dirty="0"/>
              <a:t>La méthodologie qualitative permet de documenter les expériences et perceptions des </a:t>
            </a:r>
            <a:r>
              <a:rPr lang="fr-FR" sz="2000" dirty="0" err="1"/>
              <a:t>usager.ère.s</a:t>
            </a:r>
            <a:r>
              <a:rPr lang="fr-FR" sz="2000" dirty="0"/>
              <a:t> sur l’adéquation des services aux besoins et aux attentes, l’acceptabilité des services, la satisfaction envers les services, la documentation d’un potentiel environnement défavorable marqué par des cas de discriminations, stigmatisations et violence.</a:t>
            </a:r>
          </a:p>
        </p:txBody>
      </p:sp>
      <p:pic>
        <p:nvPicPr>
          <p:cNvPr id="10" name="Image 9">
            <a:extLst>
              <a:ext uri="{FF2B5EF4-FFF2-40B4-BE49-F238E27FC236}">
                <a16:creationId xmlns:a16="http://schemas.microsoft.com/office/drawing/2014/main" id="{564DFAFF-6BB6-EE45-B70E-03A985E938CE}"/>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5060949" y="5325776"/>
            <a:ext cx="2070100" cy="14719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433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A39B196-1F32-47FA-9C2C-D7B05CBE48D1}"/>
              </a:ext>
            </a:extLst>
          </p:cNvPr>
          <p:cNvSpPr txBox="1">
            <a:spLocks/>
          </p:cNvSpPr>
          <p:nvPr/>
        </p:nvSpPr>
        <p:spPr>
          <a:xfrm>
            <a:off x="0" y="154567"/>
            <a:ext cx="12192000" cy="806016"/>
          </a:xfrm>
          <a:prstGeom prst="rect">
            <a:avLst/>
          </a:prstGeom>
          <a:solidFill>
            <a:srgbClr val="114B5F"/>
          </a:solidFill>
          <a:ln>
            <a:solidFill>
              <a:srgbClr val="114B5F"/>
            </a:solidFill>
          </a:ln>
          <a:effectLst/>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a:solidFill>
                  <a:schemeClr val="accent1">
                    <a:lumMod val="75000"/>
                  </a:schemeClr>
                </a:solidFill>
              </a:rPr>
              <a:t> </a:t>
            </a:r>
          </a:p>
          <a:p>
            <a:r>
              <a:rPr lang="fr-FR" sz="2800" b="1" dirty="0"/>
              <a:t>  Processus de collecte de données</a:t>
            </a:r>
          </a:p>
          <a:p>
            <a:endParaRPr lang="en-US" sz="2800" b="1" dirty="0">
              <a:solidFill>
                <a:schemeClr val="bg1"/>
              </a:solidFill>
            </a:endParaRPr>
          </a:p>
        </p:txBody>
      </p:sp>
      <p:pic>
        <p:nvPicPr>
          <p:cNvPr id="9" name="Image 8">
            <a:extLst>
              <a:ext uri="{FF2B5EF4-FFF2-40B4-BE49-F238E27FC236}">
                <a16:creationId xmlns:a16="http://schemas.microsoft.com/office/drawing/2014/main" id="{A5971C29-A76B-284C-8BD5-4A4D6B479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4791" y="6075809"/>
            <a:ext cx="1177229" cy="765199"/>
          </a:xfrm>
          <a:prstGeom prst="rect">
            <a:avLst/>
          </a:prstGeom>
        </p:spPr>
      </p:pic>
      <p:pic>
        <p:nvPicPr>
          <p:cNvPr id="12" name="Image 11">
            <a:extLst>
              <a:ext uri="{FF2B5EF4-FFF2-40B4-BE49-F238E27FC236}">
                <a16:creationId xmlns:a16="http://schemas.microsoft.com/office/drawing/2014/main" id="{265072DC-1B87-EB4F-A31F-AA6788714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4883" y="6162566"/>
            <a:ext cx="1177229" cy="620901"/>
          </a:xfrm>
          <a:prstGeom prst="rect">
            <a:avLst/>
          </a:prstGeom>
        </p:spPr>
      </p:pic>
      <p:pic>
        <p:nvPicPr>
          <p:cNvPr id="8" name="Image 7">
            <a:extLst>
              <a:ext uri="{FF2B5EF4-FFF2-40B4-BE49-F238E27FC236}">
                <a16:creationId xmlns:a16="http://schemas.microsoft.com/office/drawing/2014/main" id="{3FE70736-6503-514C-ACC8-E44AEB4B4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8" y="6209881"/>
            <a:ext cx="1177229" cy="497052"/>
          </a:xfrm>
          <a:prstGeom prst="rect">
            <a:avLst/>
          </a:prstGeom>
        </p:spPr>
      </p:pic>
      <p:sp>
        <p:nvSpPr>
          <p:cNvPr id="22" name="Content Placeholder 2">
            <a:extLst>
              <a:ext uri="{FF2B5EF4-FFF2-40B4-BE49-F238E27FC236}">
                <a16:creationId xmlns:a16="http://schemas.microsoft.com/office/drawing/2014/main" id="{5BA0306D-1A5C-1243-850A-C8B628F750FD}"/>
              </a:ext>
            </a:extLst>
          </p:cNvPr>
          <p:cNvSpPr>
            <a:spLocks noGrp="1"/>
          </p:cNvSpPr>
          <p:nvPr>
            <p:ph idx="1"/>
          </p:nvPr>
        </p:nvSpPr>
        <p:spPr>
          <a:xfrm>
            <a:off x="457200" y="1135966"/>
            <a:ext cx="11277600" cy="4525963"/>
          </a:xfrm>
        </p:spPr>
        <p:txBody>
          <a:bodyPr>
            <a:noAutofit/>
          </a:bodyPr>
          <a:lstStyle/>
          <a:p>
            <a:r>
              <a:rPr lang="fr-FR" sz="1800" b="1" dirty="0">
                <a:latin typeface="+mj-lt"/>
              </a:rPr>
              <a:t>L'outil FORSS-CLM comprend différentes sections pour obtenir des informations sur l'état de la cascade des services VIH/SIDA pour chaque outil, telles que :</a:t>
            </a:r>
          </a:p>
          <a:p>
            <a:endParaRPr lang="fr-FR" sz="1800" b="1" dirty="0">
              <a:latin typeface="+mj-lt"/>
            </a:endParaRPr>
          </a:p>
          <a:p>
            <a:pPr marL="0" indent="0">
              <a:buNone/>
            </a:pPr>
            <a:r>
              <a:rPr lang="fr-FR" sz="2000" b="1" dirty="0">
                <a:latin typeface="+mj-lt"/>
              </a:rPr>
              <a:t>                            </a:t>
            </a:r>
            <a:r>
              <a:rPr lang="fr-FR" sz="2000" b="1" dirty="0" err="1">
                <a:latin typeface="+mj-lt"/>
              </a:rPr>
              <a:t>KPs</a:t>
            </a:r>
            <a:r>
              <a:rPr lang="fr-FR" sz="2000" b="1" dirty="0">
                <a:latin typeface="+mj-lt"/>
              </a:rPr>
              <a:t> tool                                                                                       PLHIV tool</a:t>
            </a:r>
          </a:p>
          <a:p>
            <a:pPr marL="0" indent="0">
              <a:buNone/>
            </a:pPr>
            <a:endParaRPr lang="fr-FR" sz="1800" b="1" dirty="0">
              <a:latin typeface="+mj-lt"/>
            </a:endParaRPr>
          </a:p>
          <a:p>
            <a:pPr marL="514350" indent="-514350">
              <a:buFont typeface="+mj-lt"/>
              <a:buAutoNum type="arabicPeriod"/>
            </a:pPr>
            <a:endParaRPr lang="fr-FR" sz="1800" b="1" dirty="0">
              <a:latin typeface="+mj-lt"/>
            </a:endParaRPr>
          </a:p>
          <a:p>
            <a:endParaRPr lang="fr-FR" sz="1800" b="1" dirty="0">
              <a:latin typeface="+mj-lt"/>
            </a:endParaRPr>
          </a:p>
          <a:p>
            <a:endParaRPr lang="fr-FR" sz="1800" b="1" dirty="0">
              <a:latin typeface="+mj-lt"/>
            </a:endParaRPr>
          </a:p>
          <a:p>
            <a:endParaRPr lang="fr-FR" sz="1800" b="1" dirty="0">
              <a:latin typeface="+mj-lt"/>
            </a:endParaRPr>
          </a:p>
          <a:p>
            <a:endParaRPr lang="fr-FR" sz="1800" b="1" dirty="0">
              <a:latin typeface="+mj-lt"/>
            </a:endParaRPr>
          </a:p>
          <a:p>
            <a:pPr marL="0" indent="0">
              <a:buNone/>
            </a:pPr>
            <a:endParaRPr lang="fr-FR" sz="1800" b="1" dirty="0">
              <a:latin typeface="+mj-lt"/>
            </a:endParaRPr>
          </a:p>
          <a:p>
            <a:r>
              <a:rPr lang="fr-FR" sz="1800" b="1" dirty="0">
                <a:latin typeface="+mj-lt"/>
              </a:rPr>
              <a:t>Le CLM génère des rapports trimestriels qui seront diffusés aux partenaires et aux prestataires de services.</a:t>
            </a:r>
          </a:p>
          <a:p>
            <a:r>
              <a:rPr lang="fr-FR" sz="1800" b="1" dirty="0">
                <a:latin typeface="+mj-lt"/>
              </a:rPr>
              <a:t> Fournir des  informations sur l'état et la qualité des services fournis aux PVVIH et aux </a:t>
            </a:r>
            <a:r>
              <a:rPr lang="fr-FR" sz="1800" b="1" dirty="0" err="1">
                <a:latin typeface="+mj-lt"/>
              </a:rPr>
              <a:t>PCs</a:t>
            </a:r>
            <a:r>
              <a:rPr lang="fr-FR" sz="1800" b="1" dirty="0">
                <a:latin typeface="+mj-lt"/>
              </a:rPr>
              <a:t>. </a:t>
            </a:r>
          </a:p>
          <a:p>
            <a:r>
              <a:rPr lang="fr-FR" sz="1800" b="1" dirty="0">
                <a:latin typeface="+mj-lt"/>
              </a:rPr>
              <a:t>Aider les partenaires à élaborer leurs plans de plaidoyer pour surmonter les défis et les obstacles.</a:t>
            </a:r>
          </a:p>
          <a:p>
            <a:endParaRPr lang="fr-FR" sz="1600" dirty="0"/>
          </a:p>
        </p:txBody>
      </p:sp>
      <p:sp>
        <p:nvSpPr>
          <p:cNvPr id="23" name="Rounded Rectangle 3">
            <a:extLst>
              <a:ext uri="{FF2B5EF4-FFF2-40B4-BE49-F238E27FC236}">
                <a16:creationId xmlns:a16="http://schemas.microsoft.com/office/drawing/2014/main" id="{B4E8ED7A-FD12-364C-AFBB-FB1561048D55}"/>
              </a:ext>
            </a:extLst>
          </p:cNvPr>
          <p:cNvSpPr/>
          <p:nvPr/>
        </p:nvSpPr>
        <p:spPr>
          <a:xfrm>
            <a:off x="879232" y="2971800"/>
            <a:ext cx="3962400" cy="205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fr-FR" dirty="0">
                <a:solidFill>
                  <a:schemeClr val="tx1"/>
                </a:solidFill>
              </a:rPr>
              <a:t>Données démographiques des bénéficiaires</a:t>
            </a:r>
          </a:p>
          <a:p>
            <a:pPr marL="514350" indent="-514350">
              <a:buFont typeface="+mj-lt"/>
              <a:buAutoNum type="arabicPeriod"/>
            </a:pPr>
            <a:r>
              <a:rPr lang="fr-FR" dirty="0">
                <a:solidFill>
                  <a:schemeClr val="tx1"/>
                </a:solidFill>
              </a:rPr>
              <a:t>Sensibilisation au VIH/SIDA</a:t>
            </a:r>
          </a:p>
          <a:p>
            <a:pPr marL="514350" indent="-514350">
              <a:buFont typeface="+mj-lt"/>
              <a:buAutoNum type="arabicPeriod"/>
            </a:pPr>
            <a:r>
              <a:rPr lang="fr-FR" dirty="0">
                <a:solidFill>
                  <a:schemeClr val="tx1"/>
                </a:solidFill>
              </a:rPr>
              <a:t>La prévention</a:t>
            </a:r>
          </a:p>
          <a:p>
            <a:pPr marL="514350" indent="-514350">
              <a:buFont typeface="+mj-lt"/>
              <a:buAutoNum type="arabicPeriod"/>
            </a:pPr>
            <a:r>
              <a:rPr lang="fr-FR" dirty="0">
                <a:solidFill>
                  <a:schemeClr val="tx1"/>
                </a:solidFill>
              </a:rPr>
              <a:t>Essai</a:t>
            </a:r>
          </a:p>
          <a:p>
            <a:pPr marL="514350" indent="-514350">
              <a:buFont typeface="+mj-lt"/>
              <a:buAutoNum type="arabicPeriod"/>
            </a:pPr>
            <a:r>
              <a:rPr lang="fr-FR" dirty="0">
                <a:solidFill>
                  <a:schemeClr val="tx1"/>
                </a:solidFill>
              </a:rPr>
              <a:t>Stigmatisation, discriminations et violence</a:t>
            </a:r>
          </a:p>
        </p:txBody>
      </p:sp>
      <p:sp>
        <p:nvSpPr>
          <p:cNvPr id="24" name="Rounded Rectangle 4">
            <a:extLst>
              <a:ext uri="{FF2B5EF4-FFF2-40B4-BE49-F238E27FC236}">
                <a16:creationId xmlns:a16="http://schemas.microsoft.com/office/drawing/2014/main" id="{C9CC83E3-739C-D94E-8CEE-B0D8C1F9A599}"/>
              </a:ext>
            </a:extLst>
          </p:cNvPr>
          <p:cNvSpPr/>
          <p:nvPr/>
        </p:nvSpPr>
        <p:spPr>
          <a:xfrm>
            <a:off x="6457072" y="2971800"/>
            <a:ext cx="4343400" cy="2057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fr-FR" dirty="0">
                <a:solidFill>
                  <a:schemeClr val="tx1"/>
                </a:solidFill>
              </a:rPr>
              <a:t>Données démographiques des bénéficiaires</a:t>
            </a:r>
          </a:p>
          <a:p>
            <a:pPr marL="514350" indent="-514350">
              <a:buFont typeface="+mj-lt"/>
              <a:buAutoNum type="arabicPeriod"/>
            </a:pPr>
            <a:r>
              <a:rPr lang="fr-FR" dirty="0">
                <a:solidFill>
                  <a:schemeClr val="tx1"/>
                </a:solidFill>
              </a:rPr>
              <a:t>Parcours de soins</a:t>
            </a:r>
          </a:p>
          <a:p>
            <a:pPr marL="514350" indent="-514350">
              <a:buFont typeface="+mj-lt"/>
              <a:buAutoNum type="arabicPeriod"/>
            </a:pPr>
            <a:r>
              <a:rPr lang="fr-FR" dirty="0">
                <a:solidFill>
                  <a:schemeClr val="tx1"/>
                </a:solidFill>
              </a:rPr>
              <a:t>Traitement et soins</a:t>
            </a:r>
          </a:p>
          <a:p>
            <a:pPr marL="514350" indent="-514350">
              <a:buFont typeface="+mj-lt"/>
              <a:buAutoNum type="arabicPeriod"/>
            </a:pPr>
            <a:r>
              <a:rPr lang="fr-FR" dirty="0">
                <a:solidFill>
                  <a:schemeClr val="tx1"/>
                </a:solidFill>
              </a:rPr>
              <a:t>Stigmatisation, discriminations et violence</a:t>
            </a:r>
          </a:p>
        </p:txBody>
      </p:sp>
    </p:spTree>
    <p:extLst>
      <p:ext uri="{BB962C8B-B14F-4D97-AF65-F5344CB8AC3E}">
        <p14:creationId xmlns:p14="http://schemas.microsoft.com/office/powerpoint/2010/main" val="20595724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1331</Words>
  <Application>Microsoft Office PowerPoint</Application>
  <PresentationFormat>Grand écran</PresentationFormat>
  <Paragraphs>158</Paragraphs>
  <Slides>16</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Calibri Light</vt:lpstr>
      <vt:lpstr>Cambria</vt:lpstr>
      <vt:lpstr>Helvetica Light</vt:lpstr>
      <vt:lpstr>Wingdings</vt:lpstr>
      <vt:lpstr>Thème Office</vt:lpstr>
      <vt:lpstr>Intégration des mécanismes de veille communautaire (Community Led Monitoring-CLM) dans les demandes de financement C19RM Dans la région MENA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FORSS  FORmer, Suivre, Soutenir : mobilisation communautaire pour lutter contre le VIH/sida en région MENA</dc:title>
  <dc:creator>Anaïs MIT</dc:creator>
  <cp:lastModifiedBy>Léa Ida SAVADOGO/YUGBARE</cp:lastModifiedBy>
  <cp:revision>37</cp:revision>
  <cp:lastPrinted>2019-05-06T09:14:03Z</cp:lastPrinted>
  <dcterms:created xsi:type="dcterms:W3CDTF">2018-12-11T15:53:01Z</dcterms:created>
  <dcterms:modified xsi:type="dcterms:W3CDTF">2021-06-17T10:07:03Z</dcterms:modified>
</cp:coreProperties>
</file>