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5" r:id="rId2"/>
    <p:sldId id="380" r:id="rId3"/>
    <p:sldId id="381" r:id="rId4"/>
    <p:sldId id="408" r:id="rId5"/>
    <p:sldId id="382" r:id="rId6"/>
    <p:sldId id="383" r:id="rId7"/>
    <p:sldId id="385" r:id="rId8"/>
    <p:sldId id="386" r:id="rId9"/>
    <p:sldId id="387" r:id="rId10"/>
    <p:sldId id="388" r:id="rId11"/>
    <p:sldId id="410" r:id="rId12"/>
    <p:sldId id="390" r:id="rId13"/>
    <p:sldId id="409" r:id="rId1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a:srgbClr val="CC0099"/>
    <a:srgbClr val="993366"/>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p:scale>
          <a:sx n="75" d="100"/>
          <a:sy n="75"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Feuil1!$B$2</c:f>
              <c:strCache>
                <c:ptCount val="1"/>
                <c:pt idx="0">
                  <c:v>Serivices COVID 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5999999999999993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72-4765-939E-4470D518879B}"/>
                </c:ext>
              </c:extLst>
            </c:dLbl>
            <c:dLbl>
              <c:idx val="1"/>
              <c:layout>
                <c:manualLayout>
                  <c:x val="-6.0999999999999999E-2"/>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72-4765-939E-4470D518879B}"/>
                </c:ext>
              </c:extLst>
            </c:dLbl>
            <c:dLbl>
              <c:idx val="2"/>
              <c:layout>
                <c:manualLayout>
                  <c:x val="-6.1000000000000103E-2"/>
                  <c:y val="-3.005796150481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72-4765-939E-4470D51887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Sept</c:v>
                </c:pt>
                <c:pt idx="1">
                  <c:v>Octobre</c:v>
                </c:pt>
                <c:pt idx="2">
                  <c:v>Novembre</c:v>
                </c:pt>
              </c:strCache>
            </c:strRef>
          </c:cat>
          <c:val>
            <c:numRef>
              <c:f>Feuil1!$C$2:$E$2</c:f>
              <c:numCache>
                <c:formatCode>0.00%</c:formatCode>
                <c:ptCount val="3"/>
                <c:pt idx="0">
                  <c:v>0.19600000000000001</c:v>
                </c:pt>
                <c:pt idx="1">
                  <c:v>0.17399999999999999</c:v>
                </c:pt>
                <c:pt idx="2">
                  <c:v>0.17100000000000001</c:v>
                </c:pt>
              </c:numCache>
            </c:numRef>
          </c:val>
          <c:smooth val="0"/>
          <c:extLst>
            <c:ext xmlns:c16="http://schemas.microsoft.com/office/drawing/2014/chart" uri="{C3380CC4-5D6E-409C-BE32-E72D297353CC}">
              <c16:uniqueId val="{00000003-A272-4765-939E-4470D518879B}"/>
            </c:ext>
          </c:extLst>
        </c:ser>
        <c:ser>
          <c:idx val="1"/>
          <c:order val="1"/>
          <c:tx>
            <c:strRef>
              <c:f>Feuil1!$B$3</c:f>
              <c:strCache>
                <c:ptCount val="1"/>
                <c:pt idx="0">
                  <c:v>Services VIH/Sida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2211111111111111"/>
                  <c:y val="-1.6169072615923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2-4765-939E-4470D518879B}"/>
                </c:ext>
              </c:extLst>
            </c:dLbl>
            <c:dLbl>
              <c:idx val="1"/>
              <c:layout>
                <c:manualLayout>
                  <c:x val="-4.4333333333333384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72-4765-939E-4470D518879B}"/>
                </c:ext>
              </c:extLst>
            </c:dLbl>
            <c:dLbl>
              <c:idx val="2"/>
              <c:layout>
                <c:manualLayout>
                  <c:x val="-4.1555555555555554E-2"/>
                  <c:y val="-3.0057961504811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72-4765-939E-4470D518879B}"/>
                </c:ext>
              </c:extLst>
            </c:dLbl>
            <c:spPr>
              <a:noFill/>
              <a:ln>
                <a:noFill/>
              </a:ln>
              <a:effectLst/>
            </c:spPr>
            <c:txPr>
              <a:bodyPr rot="0" spcFirstLastPara="1" vertOverflow="ellipsis" vert="horz" wrap="square" anchor="ctr" anchorCtr="1"/>
              <a:lstStyle/>
              <a:p>
                <a:pPr algn="ct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Sept</c:v>
                </c:pt>
                <c:pt idx="1">
                  <c:v>Octobre</c:v>
                </c:pt>
                <c:pt idx="2">
                  <c:v>Novembre</c:v>
                </c:pt>
              </c:strCache>
            </c:strRef>
          </c:cat>
          <c:val>
            <c:numRef>
              <c:f>Feuil1!$C$3:$E$3</c:f>
              <c:numCache>
                <c:formatCode>0.00%</c:formatCode>
                <c:ptCount val="3"/>
                <c:pt idx="0">
                  <c:v>0.20300000000000001</c:v>
                </c:pt>
                <c:pt idx="1">
                  <c:v>0.216</c:v>
                </c:pt>
                <c:pt idx="2">
                  <c:v>0.23300000000000001</c:v>
                </c:pt>
              </c:numCache>
            </c:numRef>
          </c:val>
          <c:smooth val="0"/>
          <c:extLst>
            <c:ext xmlns:c16="http://schemas.microsoft.com/office/drawing/2014/chart" uri="{C3380CC4-5D6E-409C-BE32-E72D297353CC}">
              <c16:uniqueId val="{00000007-A272-4765-939E-4470D518879B}"/>
            </c:ext>
          </c:extLst>
        </c:ser>
        <c:ser>
          <c:idx val="2"/>
          <c:order val="2"/>
          <c:tx>
            <c:strRef>
              <c:f>Feuil1!$B$4</c:f>
              <c:strCache>
                <c:ptCount val="1"/>
                <c:pt idx="0">
                  <c:v>Serives Paludisme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0999999999999999E-2"/>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72-4765-939E-4470D518879B}"/>
                </c:ext>
              </c:extLst>
            </c:dLbl>
            <c:dLbl>
              <c:idx val="1"/>
              <c:layout>
                <c:manualLayout>
                  <c:x val="-6.0999999999999999E-2"/>
                  <c:y val="-1.1539442986293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72-4765-939E-4470D518879B}"/>
                </c:ext>
              </c:extLst>
            </c:dLbl>
            <c:dLbl>
              <c:idx val="2"/>
              <c:layout>
                <c:manualLayout>
                  <c:x val="-3.6000000000000101E-2"/>
                  <c:y val="-6.90981335666375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72-4765-939E-4470D51887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Sept</c:v>
                </c:pt>
                <c:pt idx="1">
                  <c:v>Octobre</c:v>
                </c:pt>
                <c:pt idx="2">
                  <c:v>Novembre</c:v>
                </c:pt>
              </c:strCache>
            </c:strRef>
          </c:cat>
          <c:val>
            <c:numRef>
              <c:f>Feuil1!$C$4:$E$4</c:f>
              <c:numCache>
                <c:formatCode>0.00%</c:formatCode>
                <c:ptCount val="3"/>
                <c:pt idx="0">
                  <c:v>0.126</c:v>
                </c:pt>
                <c:pt idx="1">
                  <c:v>0.153</c:v>
                </c:pt>
                <c:pt idx="2">
                  <c:v>0.155</c:v>
                </c:pt>
              </c:numCache>
            </c:numRef>
          </c:val>
          <c:smooth val="0"/>
          <c:extLst>
            <c:ext xmlns:c16="http://schemas.microsoft.com/office/drawing/2014/chart" uri="{C3380CC4-5D6E-409C-BE32-E72D297353CC}">
              <c16:uniqueId val="{0000000B-A272-4765-939E-4470D518879B}"/>
            </c:ext>
          </c:extLst>
        </c:ser>
        <c:ser>
          <c:idx val="3"/>
          <c:order val="3"/>
          <c:tx>
            <c:strRef>
              <c:f>Feuil1!$B$5</c:f>
              <c:strCache>
                <c:ptCount val="1"/>
                <c:pt idx="0">
                  <c:v>Services Tuberculose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4666666666666669E-2"/>
                  <c:y val="-1.6169072615922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72-4765-939E-4470D518879B}"/>
                </c:ext>
              </c:extLst>
            </c:dLbl>
            <c:dLbl>
              <c:idx val="1"/>
              <c:layout>
                <c:manualLayout>
                  <c:x val="-6.6555555555555562E-2"/>
                  <c:y val="2.5497594050743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72-4765-939E-4470D518879B}"/>
                </c:ext>
              </c:extLst>
            </c:dLbl>
            <c:dLbl>
              <c:idx val="2"/>
              <c:layout>
                <c:manualLayout>
                  <c:x val="-6.1000000000000103E-2"/>
                  <c:y val="2.549759405074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72-4765-939E-4470D51887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Sept</c:v>
                </c:pt>
                <c:pt idx="1">
                  <c:v>Octobre</c:v>
                </c:pt>
                <c:pt idx="2">
                  <c:v>Novembre</c:v>
                </c:pt>
              </c:strCache>
            </c:strRef>
          </c:cat>
          <c:val>
            <c:numRef>
              <c:f>Feuil1!$C$5:$E$5</c:f>
              <c:numCache>
                <c:formatCode>0.00%</c:formatCode>
                <c:ptCount val="3"/>
                <c:pt idx="0">
                  <c:v>8.8999999999999996E-2</c:v>
                </c:pt>
                <c:pt idx="1">
                  <c:v>0.124</c:v>
                </c:pt>
                <c:pt idx="2">
                  <c:v>0.13100000000000001</c:v>
                </c:pt>
              </c:numCache>
            </c:numRef>
          </c:val>
          <c:smooth val="0"/>
          <c:extLst>
            <c:ext xmlns:c16="http://schemas.microsoft.com/office/drawing/2014/chart" uri="{C3380CC4-5D6E-409C-BE32-E72D297353CC}">
              <c16:uniqueId val="{0000000F-A272-4765-939E-4470D518879B}"/>
            </c:ext>
          </c:extLst>
        </c:ser>
        <c:ser>
          <c:idx val="4"/>
          <c:order val="4"/>
          <c:tx>
            <c:strRef>
              <c:f>Feuil1!$B$6</c:f>
              <c:strCache>
                <c:ptCount val="1"/>
                <c:pt idx="0">
                  <c:v>Autres Services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6.0999999999999999E-2"/>
                  <c:y val="-0.150428331875182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72-4765-939E-4470D518879B}"/>
                </c:ext>
              </c:extLst>
            </c:dLbl>
            <c:dLbl>
              <c:idx val="2"/>
              <c:layout>
                <c:manualLayout>
                  <c:x val="-6.1000000000000103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72-4765-939E-4470D51887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Feuil1!$C$1:$E$1</c:f>
              <c:strCache>
                <c:ptCount val="3"/>
                <c:pt idx="0">
                  <c:v>Sept</c:v>
                </c:pt>
                <c:pt idx="1">
                  <c:v>Octobre</c:v>
                </c:pt>
                <c:pt idx="2">
                  <c:v>Novembre</c:v>
                </c:pt>
              </c:strCache>
            </c:strRef>
          </c:cat>
          <c:val>
            <c:numRef>
              <c:f>Feuil1!$C$6:$E$6</c:f>
              <c:numCache>
                <c:formatCode>0.00%</c:formatCode>
                <c:ptCount val="3"/>
                <c:pt idx="0">
                  <c:v>0.20300000000000001</c:v>
                </c:pt>
                <c:pt idx="1">
                  <c:v>0.246</c:v>
                </c:pt>
                <c:pt idx="2">
                  <c:v>0.26500000000000001</c:v>
                </c:pt>
              </c:numCache>
            </c:numRef>
          </c:val>
          <c:smooth val="0"/>
          <c:extLst>
            <c:ext xmlns:c16="http://schemas.microsoft.com/office/drawing/2014/chart" uri="{C3380CC4-5D6E-409C-BE32-E72D297353CC}">
              <c16:uniqueId val="{00000012-A272-4765-939E-4470D518879B}"/>
            </c:ext>
          </c:extLst>
        </c:ser>
        <c:dLbls>
          <c:dLblPos val="t"/>
          <c:showLegendKey val="0"/>
          <c:showVal val="1"/>
          <c:showCatName val="0"/>
          <c:showSerName val="0"/>
          <c:showPercent val="0"/>
          <c:showBubbleSize val="0"/>
        </c:dLbls>
        <c:marker val="1"/>
        <c:smooth val="0"/>
        <c:axId val="106850568"/>
        <c:axId val="106854880"/>
      </c:lineChart>
      <c:catAx>
        <c:axId val="10685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crossAx val="106854880"/>
        <c:crosses val="autoZero"/>
        <c:auto val="1"/>
        <c:lblAlgn val="ctr"/>
        <c:lblOffset val="100"/>
        <c:noMultiLvlLbl val="0"/>
      </c:catAx>
      <c:valAx>
        <c:axId val="10685488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6850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Gill Sans MT" panose="020B0502020104020203" pitchFamily="34" charset="0"/>
              <a:ea typeface="+mn-ea"/>
              <a:cs typeface="Arial" panose="020B0604020202020204" pitchFamily="34" charset="0"/>
            </a:defRPr>
          </a:pPr>
          <a:endParaRPr lang="fr-FR"/>
        </a:p>
      </c:txPr>
    </c:legend>
    <c:plotVisOnly val="1"/>
    <c:dispBlanksAs val="gap"/>
    <c:showDLblsOverMax val="0"/>
  </c:chart>
  <c:spPr>
    <a:noFill/>
    <a:ln w="9525" cap="flat" cmpd="sng" algn="ctr">
      <a:noFill/>
      <a:round/>
    </a:ln>
    <a:effectLst/>
  </c:spPr>
  <c:txPr>
    <a:bodyPr/>
    <a:lstStyle/>
    <a:p>
      <a:pPr>
        <a:defRPr sz="1400">
          <a:solidFill>
            <a:sysClr val="windowText" lastClr="000000"/>
          </a:solidFill>
          <a:latin typeface="Gill Sans MT" panose="020B0502020104020203" pitchFamily="34" charset="0"/>
          <a:cs typeface="Arial" panose="020B060402020202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88B431-36BF-4540-A083-6CCC867B43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B122F4C6-FBCB-49BF-B2E0-C2BC66534B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1534407-DE3A-4589-B38B-699ABF917623}" type="datetimeFigureOut">
              <a:rPr lang="fr-FR"/>
              <a:pPr>
                <a:defRPr/>
              </a:pPr>
              <a:t>16/06/2021</a:t>
            </a:fld>
            <a:endParaRPr lang="fr-FR"/>
          </a:p>
        </p:txBody>
      </p:sp>
      <p:sp>
        <p:nvSpPr>
          <p:cNvPr id="4" name="Espace réservé de l'image des diapositives 3">
            <a:extLst>
              <a:ext uri="{FF2B5EF4-FFF2-40B4-BE49-F238E27FC236}">
                <a16:creationId xmlns:a16="http://schemas.microsoft.com/office/drawing/2014/main" id="{4756D286-2F9C-440D-87CF-49C79C5C54E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E11A007-1706-4CB5-BBD6-6D155F5C64C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352FF60-6D6D-4BE5-A804-E79E95583B0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EA78E5F9-0D54-4257-A419-0C07334CB66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D9B0029-D882-4EF3-9211-B786932F6FFD}"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D76E570D-B931-417C-867B-89A395E8C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85B3BE80-F2C2-4C4D-8887-C6FDB5BAED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8196" name="Espace réservé du numéro de diapositive 3">
            <a:extLst>
              <a:ext uri="{FF2B5EF4-FFF2-40B4-BE49-F238E27FC236}">
                <a16:creationId xmlns:a16="http://schemas.microsoft.com/office/drawing/2014/main" id="{46193A4C-15F4-4367-941E-A44CB22743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D0F18-4E26-4865-BD82-F5B544DC16AD}" type="slidenum">
              <a:rPr lang="fr-FR" altLang="fr-FR">
                <a:latin typeface="Tahoma" panose="020B0604030504040204" pitchFamily="34" charset="0"/>
                <a:ea typeface="ＭＳ Ｐゴシック" panose="020B0600070205080204" pitchFamily="34" charset="-128"/>
              </a:rPr>
              <a:pPr>
                <a:spcBef>
                  <a:spcPct val="0"/>
                </a:spcBef>
              </a:pPr>
              <a:t>5</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53C82034-1018-4463-9013-A55B7E9FB0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8AB9E613-B984-4A4F-99CB-8884EEC72A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10244" name="Espace réservé du numéro de diapositive 3">
            <a:extLst>
              <a:ext uri="{FF2B5EF4-FFF2-40B4-BE49-F238E27FC236}">
                <a16:creationId xmlns:a16="http://schemas.microsoft.com/office/drawing/2014/main" id="{CC4C0C62-1547-46EC-905E-7D95F6F5E5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0C26A9-F77B-4879-A236-BF75CBA14370}" type="slidenum">
              <a:rPr lang="fr-FR" altLang="fr-FR">
                <a:latin typeface="Tahoma" panose="020B0604030504040204" pitchFamily="34" charset="0"/>
                <a:ea typeface="ＭＳ Ｐゴシック" panose="020B0600070205080204" pitchFamily="34" charset="-128"/>
              </a:rPr>
              <a:pPr>
                <a:spcBef>
                  <a:spcPct val="0"/>
                </a:spcBef>
              </a:pPr>
              <a:t>6</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A6359039-4CC5-4215-A277-C7C84C2FF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675181BF-4E93-4CCB-BF46-03F0DB078B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12292" name="Espace réservé du numéro de diapositive 3">
            <a:extLst>
              <a:ext uri="{FF2B5EF4-FFF2-40B4-BE49-F238E27FC236}">
                <a16:creationId xmlns:a16="http://schemas.microsoft.com/office/drawing/2014/main" id="{BAB926ED-2F47-4C46-BC6D-BA801A8235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695B36-1B21-40EE-B9BE-13983284E153}" type="slidenum">
              <a:rPr lang="fr-FR" altLang="fr-FR">
                <a:latin typeface="Tahoma" panose="020B0604030504040204" pitchFamily="34" charset="0"/>
                <a:ea typeface="ＭＳ Ｐゴシック" panose="020B0600070205080204" pitchFamily="34" charset="-128"/>
              </a:rPr>
              <a:pPr>
                <a:spcBef>
                  <a:spcPct val="0"/>
                </a:spcBef>
              </a:pPr>
              <a:t>7</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35F90EC0-2CA1-4C43-8473-E5B411DE3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a:extLst>
              <a:ext uri="{FF2B5EF4-FFF2-40B4-BE49-F238E27FC236}">
                <a16:creationId xmlns:a16="http://schemas.microsoft.com/office/drawing/2014/main" id="{8CD2E764-E561-4E4A-8189-861D0EF2A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14340" name="Espace réservé du numéro de diapositive 3">
            <a:extLst>
              <a:ext uri="{FF2B5EF4-FFF2-40B4-BE49-F238E27FC236}">
                <a16:creationId xmlns:a16="http://schemas.microsoft.com/office/drawing/2014/main" id="{7D61FA01-19FE-4D3A-A2B1-7584D4CD17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8F97CD-A0EF-4303-B74B-D13E95D64212}" type="slidenum">
              <a:rPr lang="fr-FR" altLang="fr-FR">
                <a:latin typeface="Tahoma" panose="020B0604030504040204" pitchFamily="34" charset="0"/>
                <a:ea typeface="ＭＳ Ｐゴシック" panose="020B0600070205080204" pitchFamily="34" charset="-128"/>
              </a:rPr>
              <a:pPr>
                <a:spcBef>
                  <a:spcPct val="0"/>
                </a:spcBef>
              </a:pPr>
              <a:t>8</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498285E2-9B7E-4B15-929C-81B7B6C1F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F9B4E015-D15A-4231-9600-4A6E09D815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16388" name="Espace réservé du numéro de diapositive 3">
            <a:extLst>
              <a:ext uri="{FF2B5EF4-FFF2-40B4-BE49-F238E27FC236}">
                <a16:creationId xmlns:a16="http://schemas.microsoft.com/office/drawing/2014/main" id="{04B15D0F-C0FE-4750-B717-ED75A931B8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C8D560-29F9-4C14-A517-CC0E7CE33390}" type="slidenum">
              <a:rPr lang="fr-FR" altLang="fr-FR">
                <a:latin typeface="Tahoma" panose="020B0604030504040204" pitchFamily="34" charset="0"/>
                <a:ea typeface="ＭＳ Ｐゴシック" panose="020B0600070205080204" pitchFamily="34" charset="-128"/>
              </a:rPr>
              <a:pPr>
                <a:spcBef>
                  <a:spcPct val="0"/>
                </a:spcBef>
              </a:pPr>
              <a:t>9</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37C5A659-26B6-4F2D-A9FA-AB86EBDFE6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D68CA30A-EF7E-4045-B050-88C749DE0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18436" name="Espace réservé du numéro de diapositive 3">
            <a:extLst>
              <a:ext uri="{FF2B5EF4-FFF2-40B4-BE49-F238E27FC236}">
                <a16:creationId xmlns:a16="http://schemas.microsoft.com/office/drawing/2014/main" id="{07E9B2B8-D08F-4EA2-9F37-BB30BF8E4F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DF9AEA-6BDB-4961-A5C2-835EB03581BE}" type="slidenum">
              <a:rPr lang="fr-FR" altLang="fr-FR">
                <a:latin typeface="Tahoma" panose="020B0604030504040204" pitchFamily="34" charset="0"/>
                <a:ea typeface="ＭＳ Ｐゴシック" panose="020B0600070205080204" pitchFamily="34" charset="-128"/>
              </a:rPr>
              <a:pPr>
                <a:spcBef>
                  <a:spcPct val="0"/>
                </a:spcBef>
              </a:pPr>
              <a:t>10</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F139175-5AEB-4B0E-ADA8-B31BFB09FD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8233885D-0F49-4DAC-A9E2-A8A5B9EFF9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ea typeface="ＭＳ Ｐゴシック" panose="020B0600070205080204" pitchFamily="34" charset="-128"/>
            </a:endParaRPr>
          </a:p>
        </p:txBody>
      </p:sp>
      <p:sp>
        <p:nvSpPr>
          <p:cNvPr id="21508" name="Espace réservé du numéro de diapositive 3">
            <a:extLst>
              <a:ext uri="{FF2B5EF4-FFF2-40B4-BE49-F238E27FC236}">
                <a16:creationId xmlns:a16="http://schemas.microsoft.com/office/drawing/2014/main" id="{29288946-8935-4564-BFC2-DD157A709E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6E9CBF-B979-40BD-82EF-2FD602058A30}" type="slidenum">
              <a:rPr lang="fr-FR" altLang="fr-FR">
                <a:latin typeface="Tahoma" panose="020B0604030504040204" pitchFamily="34" charset="0"/>
                <a:ea typeface="ＭＳ Ｐゴシック" panose="020B0600070205080204" pitchFamily="34" charset="-128"/>
              </a:rPr>
              <a:pPr>
                <a:spcBef>
                  <a:spcPct val="0"/>
                </a:spcBef>
              </a:pPr>
              <a:t>12</a:t>
            </a:fld>
            <a:endParaRPr lang="fr-FR" altLang="fr-FR">
              <a:latin typeface="Tahoma" panose="020B060403050404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a:extLst>
              <a:ext uri="{FF2B5EF4-FFF2-40B4-BE49-F238E27FC236}">
                <a16:creationId xmlns:a16="http://schemas.microsoft.com/office/drawing/2014/main" id="{A0B02870-C8B5-475B-B187-BEEB29436229}"/>
              </a:ext>
            </a:extLst>
          </p:cNvPr>
          <p:cNvSpPr>
            <a:spLocks noGrp="1"/>
          </p:cNvSpPr>
          <p:nvPr>
            <p:ph type="dt" sz="half" idx="10"/>
          </p:nvPr>
        </p:nvSpPr>
        <p:spPr/>
        <p:txBody>
          <a:bodyPr/>
          <a:lstStyle>
            <a:lvl1pPr>
              <a:defRPr/>
            </a:lvl1pPr>
          </a:lstStyle>
          <a:p>
            <a:pPr>
              <a:defRPr/>
            </a:pPr>
            <a:fld id="{A31200E4-BEBF-4C42-8D1F-2C8211C92347}" type="datetimeFigureOut">
              <a:rPr lang="fr-FR"/>
              <a:pPr>
                <a:defRPr/>
              </a:pPr>
              <a:t>16/06/2021</a:t>
            </a:fld>
            <a:endParaRPr lang="fr-FR"/>
          </a:p>
        </p:txBody>
      </p:sp>
      <p:sp>
        <p:nvSpPr>
          <p:cNvPr id="5" name="Footer Placeholder 4">
            <a:extLst>
              <a:ext uri="{FF2B5EF4-FFF2-40B4-BE49-F238E27FC236}">
                <a16:creationId xmlns:a16="http://schemas.microsoft.com/office/drawing/2014/main" id="{B6B559E4-2AF4-4920-8545-6C182F28CB1B}"/>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10FFE43E-F172-424E-81B4-6D787862C087}"/>
              </a:ext>
            </a:extLst>
          </p:cNvPr>
          <p:cNvSpPr>
            <a:spLocks noGrp="1"/>
          </p:cNvSpPr>
          <p:nvPr>
            <p:ph type="sldNum" sz="quarter" idx="12"/>
          </p:nvPr>
        </p:nvSpPr>
        <p:spPr/>
        <p:txBody>
          <a:bodyPr/>
          <a:lstStyle>
            <a:lvl1pPr>
              <a:defRPr/>
            </a:lvl1pPr>
          </a:lstStyle>
          <a:p>
            <a:fld id="{F0C58F45-FB13-488C-B4F2-487FD02B9ACC}" type="slidenum">
              <a:rPr lang="fr-FR" altLang="fr-FR"/>
              <a:pPr/>
              <a:t>‹N°›</a:t>
            </a:fld>
            <a:endParaRPr lang="fr-FR" altLang="fr-FR"/>
          </a:p>
        </p:txBody>
      </p:sp>
    </p:spTree>
    <p:extLst>
      <p:ext uri="{BB962C8B-B14F-4D97-AF65-F5344CB8AC3E}">
        <p14:creationId xmlns:p14="http://schemas.microsoft.com/office/powerpoint/2010/main" val="207346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539E654D-F209-4B46-939F-BC722705A903}"/>
              </a:ext>
            </a:extLst>
          </p:cNvPr>
          <p:cNvSpPr>
            <a:spLocks noGrp="1"/>
          </p:cNvSpPr>
          <p:nvPr>
            <p:ph type="dt" sz="half" idx="10"/>
          </p:nvPr>
        </p:nvSpPr>
        <p:spPr/>
        <p:txBody>
          <a:bodyPr/>
          <a:lstStyle>
            <a:lvl1pPr>
              <a:defRPr/>
            </a:lvl1pPr>
          </a:lstStyle>
          <a:p>
            <a:pPr>
              <a:defRPr/>
            </a:pPr>
            <a:fld id="{B25E58D9-849B-455A-BC1C-B85D80C5D75D}" type="datetimeFigureOut">
              <a:rPr lang="fr-FR"/>
              <a:pPr>
                <a:defRPr/>
              </a:pPr>
              <a:t>16/06/2021</a:t>
            </a:fld>
            <a:endParaRPr lang="fr-FR"/>
          </a:p>
        </p:txBody>
      </p:sp>
      <p:sp>
        <p:nvSpPr>
          <p:cNvPr id="5" name="Footer Placeholder 4">
            <a:extLst>
              <a:ext uri="{FF2B5EF4-FFF2-40B4-BE49-F238E27FC236}">
                <a16:creationId xmlns:a16="http://schemas.microsoft.com/office/drawing/2014/main" id="{B6E415A5-03C6-4672-A941-7526F943221D}"/>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3D9C8093-2F50-4C6C-B3A7-27F341574B34}"/>
              </a:ext>
            </a:extLst>
          </p:cNvPr>
          <p:cNvSpPr>
            <a:spLocks noGrp="1"/>
          </p:cNvSpPr>
          <p:nvPr>
            <p:ph type="sldNum" sz="quarter" idx="12"/>
          </p:nvPr>
        </p:nvSpPr>
        <p:spPr/>
        <p:txBody>
          <a:bodyPr/>
          <a:lstStyle>
            <a:lvl1pPr>
              <a:defRPr/>
            </a:lvl1pPr>
          </a:lstStyle>
          <a:p>
            <a:fld id="{F9E79555-8151-4467-AD88-5B1E27F77EE2}" type="slidenum">
              <a:rPr lang="fr-FR" altLang="fr-FR"/>
              <a:pPr/>
              <a:t>‹N°›</a:t>
            </a:fld>
            <a:endParaRPr lang="fr-FR" altLang="fr-FR"/>
          </a:p>
        </p:txBody>
      </p:sp>
    </p:spTree>
    <p:extLst>
      <p:ext uri="{BB962C8B-B14F-4D97-AF65-F5344CB8AC3E}">
        <p14:creationId xmlns:p14="http://schemas.microsoft.com/office/powerpoint/2010/main" val="682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B217EC86-E3DA-4440-9A7B-EF6F99C8B5D3}"/>
              </a:ext>
            </a:extLst>
          </p:cNvPr>
          <p:cNvSpPr>
            <a:spLocks noGrp="1"/>
          </p:cNvSpPr>
          <p:nvPr>
            <p:ph type="dt" sz="half" idx="10"/>
          </p:nvPr>
        </p:nvSpPr>
        <p:spPr/>
        <p:txBody>
          <a:bodyPr/>
          <a:lstStyle>
            <a:lvl1pPr>
              <a:defRPr/>
            </a:lvl1pPr>
          </a:lstStyle>
          <a:p>
            <a:pPr>
              <a:defRPr/>
            </a:pPr>
            <a:fld id="{83DAB5B9-31D4-41E6-A400-823D6B0289C5}" type="datetimeFigureOut">
              <a:rPr lang="fr-FR"/>
              <a:pPr>
                <a:defRPr/>
              </a:pPr>
              <a:t>16/06/2021</a:t>
            </a:fld>
            <a:endParaRPr lang="fr-FR"/>
          </a:p>
        </p:txBody>
      </p:sp>
      <p:sp>
        <p:nvSpPr>
          <p:cNvPr id="5" name="Footer Placeholder 4">
            <a:extLst>
              <a:ext uri="{FF2B5EF4-FFF2-40B4-BE49-F238E27FC236}">
                <a16:creationId xmlns:a16="http://schemas.microsoft.com/office/drawing/2014/main" id="{DA77C1B4-0046-4DD5-A0D5-C7DBFD225F10}"/>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6095B1F-C4FE-433D-9AFF-0284C0992147}"/>
              </a:ext>
            </a:extLst>
          </p:cNvPr>
          <p:cNvSpPr>
            <a:spLocks noGrp="1"/>
          </p:cNvSpPr>
          <p:nvPr>
            <p:ph type="sldNum" sz="quarter" idx="12"/>
          </p:nvPr>
        </p:nvSpPr>
        <p:spPr/>
        <p:txBody>
          <a:bodyPr/>
          <a:lstStyle>
            <a:lvl1pPr>
              <a:defRPr/>
            </a:lvl1pPr>
          </a:lstStyle>
          <a:p>
            <a:fld id="{E3020232-C3F2-47F6-B9DB-571A49D70FCC}" type="slidenum">
              <a:rPr lang="fr-FR" altLang="fr-FR"/>
              <a:pPr/>
              <a:t>‹N°›</a:t>
            </a:fld>
            <a:endParaRPr lang="fr-FR" altLang="fr-FR"/>
          </a:p>
        </p:txBody>
      </p:sp>
    </p:spTree>
    <p:extLst>
      <p:ext uri="{BB962C8B-B14F-4D97-AF65-F5344CB8AC3E}">
        <p14:creationId xmlns:p14="http://schemas.microsoft.com/office/powerpoint/2010/main" val="387141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E7BD2294-3DB9-45F0-89EB-FEB1CB81B0B3}"/>
              </a:ext>
            </a:extLst>
          </p:cNvPr>
          <p:cNvSpPr>
            <a:spLocks noGrp="1"/>
          </p:cNvSpPr>
          <p:nvPr>
            <p:ph type="dt" sz="half" idx="10"/>
          </p:nvPr>
        </p:nvSpPr>
        <p:spPr/>
        <p:txBody>
          <a:bodyPr/>
          <a:lstStyle>
            <a:lvl1pPr>
              <a:defRPr/>
            </a:lvl1pPr>
          </a:lstStyle>
          <a:p>
            <a:pPr>
              <a:defRPr/>
            </a:pPr>
            <a:fld id="{6AB7DAD7-DD1F-45C9-9DF1-16F21DA6A208}" type="datetimeFigureOut">
              <a:rPr lang="fr-FR"/>
              <a:pPr>
                <a:defRPr/>
              </a:pPr>
              <a:t>16/06/2021</a:t>
            </a:fld>
            <a:endParaRPr lang="fr-FR"/>
          </a:p>
        </p:txBody>
      </p:sp>
      <p:sp>
        <p:nvSpPr>
          <p:cNvPr id="5" name="Footer Placeholder 4">
            <a:extLst>
              <a:ext uri="{FF2B5EF4-FFF2-40B4-BE49-F238E27FC236}">
                <a16:creationId xmlns:a16="http://schemas.microsoft.com/office/drawing/2014/main" id="{29F18270-842B-4E01-9794-0C748A131965}"/>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FB3C6779-00B7-4001-8D56-AEE6F2C82ADF}"/>
              </a:ext>
            </a:extLst>
          </p:cNvPr>
          <p:cNvSpPr>
            <a:spLocks noGrp="1"/>
          </p:cNvSpPr>
          <p:nvPr>
            <p:ph type="sldNum" sz="quarter" idx="12"/>
          </p:nvPr>
        </p:nvSpPr>
        <p:spPr/>
        <p:txBody>
          <a:bodyPr/>
          <a:lstStyle>
            <a:lvl1pPr>
              <a:defRPr/>
            </a:lvl1pPr>
          </a:lstStyle>
          <a:p>
            <a:fld id="{49E32D43-E1B8-4D4E-A588-F43B6E6E4365}" type="slidenum">
              <a:rPr lang="fr-FR" altLang="fr-FR"/>
              <a:pPr/>
              <a:t>‹N°›</a:t>
            </a:fld>
            <a:endParaRPr lang="fr-FR" altLang="fr-FR"/>
          </a:p>
        </p:txBody>
      </p:sp>
    </p:spTree>
    <p:extLst>
      <p:ext uri="{BB962C8B-B14F-4D97-AF65-F5344CB8AC3E}">
        <p14:creationId xmlns:p14="http://schemas.microsoft.com/office/powerpoint/2010/main" val="155832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C83D17D8-2340-45D3-86BF-FE0E90D588A5}"/>
              </a:ext>
            </a:extLst>
          </p:cNvPr>
          <p:cNvSpPr>
            <a:spLocks noGrp="1"/>
          </p:cNvSpPr>
          <p:nvPr>
            <p:ph type="dt" sz="half" idx="10"/>
          </p:nvPr>
        </p:nvSpPr>
        <p:spPr/>
        <p:txBody>
          <a:bodyPr/>
          <a:lstStyle>
            <a:lvl1pPr>
              <a:defRPr/>
            </a:lvl1pPr>
          </a:lstStyle>
          <a:p>
            <a:pPr>
              <a:defRPr/>
            </a:pPr>
            <a:fld id="{9FC72063-047A-401B-B576-CD7D2191F2E0}" type="datetimeFigureOut">
              <a:rPr lang="fr-FR"/>
              <a:pPr>
                <a:defRPr/>
              </a:pPr>
              <a:t>16/06/2021</a:t>
            </a:fld>
            <a:endParaRPr lang="fr-FR"/>
          </a:p>
        </p:txBody>
      </p:sp>
      <p:sp>
        <p:nvSpPr>
          <p:cNvPr id="5" name="Footer Placeholder 4">
            <a:extLst>
              <a:ext uri="{FF2B5EF4-FFF2-40B4-BE49-F238E27FC236}">
                <a16:creationId xmlns:a16="http://schemas.microsoft.com/office/drawing/2014/main" id="{835EF50E-C036-42D2-B735-63E8FC21E0C3}"/>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1C8C1787-137E-46DD-84FC-1CFE09DBF01E}"/>
              </a:ext>
            </a:extLst>
          </p:cNvPr>
          <p:cNvSpPr>
            <a:spLocks noGrp="1"/>
          </p:cNvSpPr>
          <p:nvPr>
            <p:ph type="sldNum" sz="quarter" idx="12"/>
          </p:nvPr>
        </p:nvSpPr>
        <p:spPr/>
        <p:txBody>
          <a:bodyPr/>
          <a:lstStyle>
            <a:lvl1pPr>
              <a:defRPr/>
            </a:lvl1pPr>
          </a:lstStyle>
          <a:p>
            <a:fld id="{3D81F9B0-97AD-4F3C-9050-15B821BEB497}" type="slidenum">
              <a:rPr lang="fr-FR" altLang="fr-FR"/>
              <a:pPr/>
              <a:t>‹N°›</a:t>
            </a:fld>
            <a:endParaRPr lang="fr-FR" altLang="fr-FR"/>
          </a:p>
        </p:txBody>
      </p:sp>
    </p:spTree>
    <p:extLst>
      <p:ext uri="{BB962C8B-B14F-4D97-AF65-F5344CB8AC3E}">
        <p14:creationId xmlns:p14="http://schemas.microsoft.com/office/powerpoint/2010/main" val="330870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4BD0C3C3-B0B8-43AA-ABBB-8E7B244E3492}"/>
              </a:ext>
            </a:extLst>
          </p:cNvPr>
          <p:cNvSpPr>
            <a:spLocks noGrp="1"/>
          </p:cNvSpPr>
          <p:nvPr>
            <p:ph type="dt" sz="half" idx="10"/>
          </p:nvPr>
        </p:nvSpPr>
        <p:spPr/>
        <p:txBody>
          <a:bodyPr/>
          <a:lstStyle>
            <a:lvl1pPr>
              <a:defRPr/>
            </a:lvl1pPr>
          </a:lstStyle>
          <a:p>
            <a:pPr>
              <a:defRPr/>
            </a:pPr>
            <a:fld id="{CF0448AC-46BA-40E3-B48E-19669B420AED}" type="datetimeFigureOut">
              <a:rPr lang="fr-FR"/>
              <a:pPr>
                <a:defRPr/>
              </a:pPr>
              <a:t>16/06/2021</a:t>
            </a:fld>
            <a:endParaRPr lang="fr-FR"/>
          </a:p>
        </p:txBody>
      </p:sp>
      <p:sp>
        <p:nvSpPr>
          <p:cNvPr id="6" name="Footer Placeholder 4">
            <a:extLst>
              <a:ext uri="{FF2B5EF4-FFF2-40B4-BE49-F238E27FC236}">
                <a16:creationId xmlns:a16="http://schemas.microsoft.com/office/drawing/2014/main" id="{0F587906-28F8-4858-ABBE-E70BB9666A6D}"/>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1CFA65DC-6250-4457-9D95-EA442E4CA745}"/>
              </a:ext>
            </a:extLst>
          </p:cNvPr>
          <p:cNvSpPr>
            <a:spLocks noGrp="1"/>
          </p:cNvSpPr>
          <p:nvPr>
            <p:ph type="sldNum" sz="quarter" idx="12"/>
          </p:nvPr>
        </p:nvSpPr>
        <p:spPr/>
        <p:txBody>
          <a:bodyPr/>
          <a:lstStyle>
            <a:lvl1pPr>
              <a:defRPr/>
            </a:lvl1pPr>
          </a:lstStyle>
          <a:p>
            <a:fld id="{33E54670-E29E-4758-B94A-A98FD8C91184}" type="slidenum">
              <a:rPr lang="fr-FR" altLang="fr-FR"/>
              <a:pPr/>
              <a:t>‹N°›</a:t>
            </a:fld>
            <a:endParaRPr lang="fr-FR" altLang="fr-FR"/>
          </a:p>
        </p:txBody>
      </p:sp>
    </p:spTree>
    <p:extLst>
      <p:ext uri="{BB962C8B-B14F-4D97-AF65-F5344CB8AC3E}">
        <p14:creationId xmlns:p14="http://schemas.microsoft.com/office/powerpoint/2010/main" val="420492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41EE5A5A-ED12-471F-9EC8-94745E1CD962}"/>
              </a:ext>
            </a:extLst>
          </p:cNvPr>
          <p:cNvSpPr>
            <a:spLocks noGrp="1"/>
          </p:cNvSpPr>
          <p:nvPr>
            <p:ph type="dt" sz="half" idx="10"/>
          </p:nvPr>
        </p:nvSpPr>
        <p:spPr/>
        <p:txBody>
          <a:bodyPr/>
          <a:lstStyle>
            <a:lvl1pPr>
              <a:defRPr/>
            </a:lvl1pPr>
          </a:lstStyle>
          <a:p>
            <a:pPr>
              <a:defRPr/>
            </a:pPr>
            <a:fld id="{BFD9E100-AC79-465E-B521-5969D3CF9105}" type="datetimeFigureOut">
              <a:rPr lang="fr-FR"/>
              <a:pPr>
                <a:defRPr/>
              </a:pPr>
              <a:t>16/06/2021</a:t>
            </a:fld>
            <a:endParaRPr lang="fr-FR"/>
          </a:p>
        </p:txBody>
      </p:sp>
      <p:sp>
        <p:nvSpPr>
          <p:cNvPr id="8" name="Footer Placeholder 4">
            <a:extLst>
              <a:ext uri="{FF2B5EF4-FFF2-40B4-BE49-F238E27FC236}">
                <a16:creationId xmlns:a16="http://schemas.microsoft.com/office/drawing/2014/main" id="{0B08D0DA-03C3-4F87-A42C-388B4BC9171F}"/>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F195FFB7-9E1D-4BE4-8FA3-1443E827D465}"/>
              </a:ext>
            </a:extLst>
          </p:cNvPr>
          <p:cNvSpPr>
            <a:spLocks noGrp="1"/>
          </p:cNvSpPr>
          <p:nvPr>
            <p:ph type="sldNum" sz="quarter" idx="12"/>
          </p:nvPr>
        </p:nvSpPr>
        <p:spPr/>
        <p:txBody>
          <a:bodyPr/>
          <a:lstStyle>
            <a:lvl1pPr>
              <a:defRPr/>
            </a:lvl1pPr>
          </a:lstStyle>
          <a:p>
            <a:fld id="{6553B8F0-C7EB-4468-8485-1BAB779FBC4A}" type="slidenum">
              <a:rPr lang="fr-FR" altLang="fr-FR"/>
              <a:pPr/>
              <a:t>‹N°›</a:t>
            </a:fld>
            <a:endParaRPr lang="fr-FR" altLang="fr-FR"/>
          </a:p>
        </p:txBody>
      </p:sp>
    </p:spTree>
    <p:extLst>
      <p:ext uri="{BB962C8B-B14F-4D97-AF65-F5344CB8AC3E}">
        <p14:creationId xmlns:p14="http://schemas.microsoft.com/office/powerpoint/2010/main" val="100957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F8A8D202-8180-42EE-BE9B-0705746B9143}"/>
              </a:ext>
            </a:extLst>
          </p:cNvPr>
          <p:cNvSpPr>
            <a:spLocks noGrp="1"/>
          </p:cNvSpPr>
          <p:nvPr>
            <p:ph type="dt" sz="half" idx="10"/>
          </p:nvPr>
        </p:nvSpPr>
        <p:spPr/>
        <p:txBody>
          <a:bodyPr/>
          <a:lstStyle>
            <a:lvl1pPr>
              <a:defRPr/>
            </a:lvl1pPr>
          </a:lstStyle>
          <a:p>
            <a:pPr>
              <a:defRPr/>
            </a:pPr>
            <a:fld id="{C33A2EA0-BC76-40F8-A1C7-2B9CC38A64B6}" type="datetimeFigureOut">
              <a:rPr lang="fr-FR"/>
              <a:pPr>
                <a:defRPr/>
              </a:pPr>
              <a:t>16/06/2021</a:t>
            </a:fld>
            <a:endParaRPr lang="fr-FR"/>
          </a:p>
        </p:txBody>
      </p:sp>
      <p:sp>
        <p:nvSpPr>
          <p:cNvPr id="4" name="Footer Placeholder 4">
            <a:extLst>
              <a:ext uri="{FF2B5EF4-FFF2-40B4-BE49-F238E27FC236}">
                <a16:creationId xmlns:a16="http://schemas.microsoft.com/office/drawing/2014/main" id="{E9C7803B-E792-46E3-B36F-C8D853B3604E}"/>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4EB30818-14F7-4EC0-8CFA-59F4BED952D1}"/>
              </a:ext>
            </a:extLst>
          </p:cNvPr>
          <p:cNvSpPr>
            <a:spLocks noGrp="1"/>
          </p:cNvSpPr>
          <p:nvPr>
            <p:ph type="sldNum" sz="quarter" idx="12"/>
          </p:nvPr>
        </p:nvSpPr>
        <p:spPr/>
        <p:txBody>
          <a:bodyPr/>
          <a:lstStyle>
            <a:lvl1pPr>
              <a:defRPr/>
            </a:lvl1pPr>
          </a:lstStyle>
          <a:p>
            <a:fld id="{74E85EEF-820A-4B47-80FE-59775C256542}" type="slidenum">
              <a:rPr lang="fr-FR" altLang="fr-FR"/>
              <a:pPr/>
              <a:t>‹N°›</a:t>
            </a:fld>
            <a:endParaRPr lang="fr-FR" altLang="fr-FR"/>
          </a:p>
        </p:txBody>
      </p:sp>
    </p:spTree>
    <p:extLst>
      <p:ext uri="{BB962C8B-B14F-4D97-AF65-F5344CB8AC3E}">
        <p14:creationId xmlns:p14="http://schemas.microsoft.com/office/powerpoint/2010/main" val="81978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88060C-3E0B-46B5-A78D-25012B80536B}"/>
              </a:ext>
            </a:extLst>
          </p:cNvPr>
          <p:cNvSpPr>
            <a:spLocks noGrp="1"/>
          </p:cNvSpPr>
          <p:nvPr>
            <p:ph type="dt" sz="half" idx="10"/>
          </p:nvPr>
        </p:nvSpPr>
        <p:spPr/>
        <p:txBody>
          <a:bodyPr/>
          <a:lstStyle>
            <a:lvl1pPr>
              <a:defRPr/>
            </a:lvl1pPr>
          </a:lstStyle>
          <a:p>
            <a:pPr>
              <a:defRPr/>
            </a:pPr>
            <a:fld id="{E1F72E2E-BEBE-4FCF-AD0D-413D7FD1A693}" type="datetimeFigureOut">
              <a:rPr lang="fr-FR"/>
              <a:pPr>
                <a:defRPr/>
              </a:pPr>
              <a:t>16/06/2021</a:t>
            </a:fld>
            <a:endParaRPr lang="fr-FR"/>
          </a:p>
        </p:txBody>
      </p:sp>
      <p:sp>
        <p:nvSpPr>
          <p:cNvPr id="3" name="Footer Placeholder 4">
            <a:extLst>
              <a:ext uri="{FF2B5EF4-FFF2-40B4-BE49-F238E27FC236}">
                <a16:creationId xmlns:a16="http://schemas.microsoft.com/office/drawing/2014/main" id="{ACD86EE2-AB89-43E0-983B-1F6522E9A301}"/>
              </a:ext>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a:ext uri="{FF2B5EF4-FFF2-40B4-BE49-F238E27FC236}">
                <a16:creationId xmlns:a16="http://schemas.microsoft.com/office/drawing/2014/main" id="{9B91984B-68CD-484A-AD78-6DCD19848E23}"/>
              </a:ext>
            </a:extLst>
          </p:cNvPr>
          <p:cNvSpPr>
            <a:spLocks noGrp="1"/>
          </p:cNvSpPr>
          <p:nvPr>
            <p:ph type="sldNum" sz="quarter" idx="12"/>
          </p:nvPr>
        </p:nvSpPr>
        <p:spPr/>
        <p:txBody>
          <a:bodyPr/>
          <a:lstStyle>
            <a:lvl1pPr>
              <a:defRPr/>
            </a:lvl1pPr>
          </a:lstStyle>
          <a:p>
            <a:fld id="{CE952F5A-6F0C-4154-A243-7CD2EF963A94}" type="slidenum">
              <a:rPr lang="fr-FR" altLang="fr-FR"/>
              <a:pPr/>
              <a:t>‹N°›</a:t>
            </a:fld>
            <a:endParaRPr lang="fr-FR" altLang="fr-FR"/>
          </a:p>
        </p:txBody>
      </p:sp>
    </p:spTree>
    <p:extLst>
      <p:ext uri="{BB962C8B-B14F-4D97-AF65-F5344CB8AC3E}">
        <p14:creationId xmlns:p14="http://schemas.microsoft.com/office/powerpoint/2010/main" val="427901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5EDEA7E0-5679-4B74-91E2-F29C69B33D70}"/>
              </a:ext>
            </a:extLst>
          </p:cNvPr>
          <p:cNvSpPr>
            <a:spLocks noGrp="1"/>
          </p:cNvSpPr>
          <p:nvPr>
            <p:ph type="dt" sz="half" idx="10"/>
          </p:nvPr>
        </p:nvSpPr>
        <p:spPr/>
        <p:txBody>
          <a:bodyPr/>
          <a:lstStyle>
            <a:lvl1pPr>
              <a:defRPr/>
            </a:lvl1pPr>
          </a:lstStyle>
          <a:p>
            <a:pPr>
              <a:defRPr/>
            </a:pPr>
            <a:fld id="{5C409FE2-43FC-4B0B-91F1-FDB4E2C09789}" type="datetimeFigureOut">
              <a:rPr lang="fr-FR"/>
              <a:pPr>
                <a:defRPr/>
              </a:pPr>
              <a:t>16/06/2021</a:t>
            </a:fld>
            <a:endParaRPr lang="fr-FR"/>
          </a:p>
        </p:txBody>
      </p:sp>
      <p:sp>
        <p:nvSpPr>
          <p:cNvPr id="6" name="Footer Placeholder 4">
            <a:extLst>
              <a:ext uri="{FF2B5EF4-FFF2-40B4-BE49-F238E27FC236}">
                <a16:creationId xmlns:a16="http://schemas.microsoft.com/office/drawing/2014/main" id="{E25F331C-2FAF-48DE-BA90-29C20EF71A18}"/>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E8CDA1E7-CBC9-4912-A116-E5AE46CB617A}"/>
              </a:ext>
            </a:extLst>
          </p:cNvPr>
          <p:cNvSpPr>
            <a:spLocks noGrp="1"/>
          </p:cNvSpPr>
          <p:nvPr>
            <p:ph type="sldNum" sz="quarter" idx="12"/>
          </p:nvPr>
        </p:nvSpPr>
        <p:spPr/>
        <p:txBody>
          <a:bodyPr/>
          <a:lstStyle>
            <a:lvl1pPr>
              <a:defRPr/>
            </a:lvl1pPr>
          </a:lstStyle>
          <a:p>
            <a:fld id="{75E3BBE1-D1A1-4B00-8024-09A687B03F23}" type="slidenum">
              <a:rPr lang="fr-FR" altLang="fr-FR"/>
              <a:pPr/>
              <a:t>‹N°›</a:t>
            </a:fld>
            <a:endParaRPr lang="fr-FR" altLang="fr-FR"/>
          </a:p>
        </p:txBody>
      </p:sp>
    </p:spTree>
    <p:extLst>
      <p:ext uri="{BB962C8B-B14F-4D97-AF65-F5344CB8AC3E}">
        <p14:creationId xmlns:p14="http://schemas.microsoft.com/office/powerpoint/2010/main" val="12232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24EF9402-3AB9-4DA2-BC2E-FF8053D290FD}"/>
              </a:ext>
            </a:extLst>
          </p:cNvPr>
          <p:cNvSpPr>
            <a:spLocks noGrp="1"/>
          </p:cNvSpPr>
          <p:nvPr>
            <p:ph type="dt" sz="half" idx="10"/>
          </p:nvPr>
        </p:nvSpPr>
        <p:spPr/>
        <p:txBody>
          <a:bodyPr/>
          <a:lstStyle>
            <a:lvl1pPr>
              <a:defRPr/>
            </a:lvl1pPr>
          </a:lstStyle>
          <a:p>
            <a:pPr>
              <a:defRPr/>
            </a:pPr>
            <a:fld id="{C8860F54-C07D-4763-AB8E-9C682C2B6042}" type="datetimeFigureOut">
              <a:rPr lang="fr-FR"/>
              <a:pPr>
                <a:defRPr/>
              </a:pPr>
              <a:t>16/06/2021</a:t>
            </a:fld>
            <a:endParaRPr lang="fr-FR"/>
          </a:p>
        </p:txBody>
      </p:sp>
      <p:sp>
        <p:nvSpPr>
          <p:cNvPr id="6" name="Footer Placeholder 4">
            <a:extLst>
              <a:ext uri="{FF2B5EF4-FFF2-40B4-BE49-F238E27FC236}">
                <a16:creationId xmlns:a16="http://schemas.microsoft.com/office/drawing/2014/main" id="{D6B58332-ADFF-42C0-8574-58F817E70F22}"/>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B7EFA03D-7964-4516-ADA0-EE3E52183EB5}"/>
              </a:ext>
            </a:extLst>
          </p:cNvPr>
          <p:cNvSpPr>
            <a:spLocks noGrp="1"/>
          </p:cNvSpPr>
          <p:nvPr>
            <p:ph type="sldNum" sz="quarter" idx="12"/>
          </p:nvPr>
        </p:nvSpPr>
        <p:spPr/>
        <p:txBody>
          <a:bodyPr/>
          <a:lstStyle>
            <a:lvl1pPr>
              <a:defRPr/>
            </a:lvl1pPr>
          </a:lstStyle>
          <a:p>
            <a:fld id="{2526A35F-C2AF-43CA-B754-26A6F6EFE8ED}" type="slidenum">
              <a:rPr lang="fr-FR" altLang="fr-FR"/>
              <a:pPr/>
              <a:t>‹N°›</a:t>
            </a:fld>
            <a:endParaRPr lang="fr-FR" altLang="fr-FR"/>
          </a:p>
        </p:txBody>
      </p:sp>
    </p:spTree>
    <p:extLst>
      <p:ext uri="{BB962C8B-B14F-4D97-AF65-F5344CB8AC3E}">
        <p14:creationId xmlns:p14="http://schemas.microsoft.com/office/powerpoint/2010/main" val="71576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662E7E-98BD-49DE-9BE0-D593FC559B5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7" name="Text Placeholder 2">
            <a:extLst>
              <a:ext uri="{FF2B5EF4-FFF2-40B4-BE49-F238E27FC236}">
                <a16:creationId xmlns:a16="http://schemas.microsoft.com/office/drawing/2014/main" id="{C809A1C7-3B95-427F-AC8C-4643018D08E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3DEB7B18-3C78-4E74-B85A-3FC3E31BD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5F8D59F-C1BC-44CB-9988-F4CBBC759C28}" type="datetimeFigureOut">
              <a:rPr lang="fr-FR"/>
              <a:pPr>
                <a:defRPr/>
              </a:pPr>
              <a:t>16/06/2021</a:t>
            </a:fld>
            <a:endParaRPr lang="fr-FR"/>
          </a:p>
        </p:txBody>
      </p:sp>
      <p:sp>
        <p:nvSpPr>
          <p:cNvPr id="5" name="Footer Placeholder 4">
            <a:extLst>
              <a:ext uri="{FF2B5EF4-FFF2-40B4-BE49-F238E27FC236}">
                <a16:creationId xmlns:a16="http://schemas.microsoft.com/office/drawing/2014/main" id="{33A58DFC-FF22-4297-8E4F-CBBE0D447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a:extLst>
              <a:ext uri="{FF2B5EF4-FFF2-40B4-BE49-F238E27FC236}">
                <a16:creationId xmlns:a16="http://schemas.microsoft.com/office/drawing/2014/main" id="{D9CA91D2-5A1A-43D7-A885-3CBC99952F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5A47B1D-C7A3-42DF-85A0-23D3C6426466}"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ous-titre 2">
            <a:extLst>
              <a:ext uri="{FF2B5EF4-FFF2-40B4-BE49-F238E27FC236}">
                <a16:creationId xmlns:a16="http://schemas.microsoft.com/office/drawing/2014/main" id="{81E5BD24-A4CA-43E5-82D6-7CA266491DC9}"/>
              </a:ext>
            </a:extLst>
          </p:cNvPr>
          <p:cNvSpPr txBox="1">
            <a:spLocks/>
          </p:cNvSpPr>
          <p:nvPr/>
        </p:nvSpPr>
        <p:spPr bwMode="auto">
          <a:xfrm>
            <a:off x="1524000" y="200025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4000" b="1">
                <a:solidFill>
                  <a:srgbClr val="CC0099"/>
                </a:solidFill>
                <a:latin typeface="Bauhaus 93" panose="04030905020B02020C02" pitchFamily="82" charset="0"/>
              </a:rPr>
              <a:t>OBSERVATOIRES COMMUNAUTAIRES Indépendant de l’accès aux soins et services de santé</a:t>
            </a:r>
            <a:endParaRPr lang="fr-FR" altLang="fr-FR" sz="4800" b="1">
              <a:solidFill>
                <a:srgbClr val="CC0099"/>
              </a:solidFill>
              <a:latin typeface="Bauhaus 93" panose="04030905020B02020C02" pitchFamily="82" charset="0"/>
            </a:endParaRPr>
          </a:p>
        </p:txBody>
      </p:sp>
      <p:pic>
        <p:nvPicPr>
          <p:cNvPr id="3075" name="Image 1" descr="Copie de logo PG 2013-Bonlm">
            <a:extLst>
              <a:ext uri="{FF2B5EF4-FFF2-40B4-BE49-F238E27FC236}">
                <a16:creationId xmlns:a16="http://schemas.microsoft.com/office/drawing/2014/main" id="{8BD7CE97-71CF-4189-9751-DEA4813E5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3" y="4572000"/>
            <a:ext cx="15001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ZoneTexte 7">
            <a:extLst>
              <a:ext uri="{FF2B5EF4-FFF2-40B4-BE49-F238E27FC236}">
                <a16:creationId xmlns:a16="http://schemas.microsoft.com/office/drawing/2014/main" id="{A7AEAA7B-7F67-4460-8F15-9E46E6D477CE}"/>
              </a:ext>
            </a:extLst>
          </p:cNvPr>
          <p:cNvSpPr txBox="1">
            <a:spLocks noChangeArrowheads="1"/>
          </p:cNvSpPr>
          <p:nvPr/>
        </p:nvSpPr>
        <p:spPr bwMode="auto">
          <a:xfrm>
            <a:off x="4881563" y="4071938"/>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400">
                <a:latin typeface="Arial" panose="020B0604020202020204" pitchFamily="34" charset="0"/>
                <a:ea typeface="ＭＳ Ｐゴシック" panose="020B0600070205080204" pitchFamily="34" charset="-128"/>
              </a:rPr>
              <a:t>Par </a:t>
            </a:r>
          </a:p>
        </p:txBody>
      </p:sp>
      <p:sp>
        <p:nvSpPr>
          <p:cNvPr id="21" name="Rectangle 20">
            <a:extLst>
              <a:ext uri="{FF2B5EF4-FFF2-40B4-BE49-F238E27FC236}">
                <a16:creationId xmlns:a16="http://schemas.microsoft.com/office/drawing/2014/main" id="{31B0D904-86C3-4462-A6CB-CDFC537F3144}"/>
              </a:ext>
            </a:extLst>
          </p:cNvPr>
          <p:cNvSpPr>
            <a:spLocks noChangeArrowheads="1"/>
          </p:cNvSpPr>
          <p:nvPr/>
        </p:nvSpPr>
        <p:spPr bwMode="auto">
          <a:xfrm>
            <a:off x="4511824" y="42672"/>
            <a:ext cx="2783052" cy="1909773"/>
          </a:xfrm>
          <a:prstGeom prst="rect">
            <a:avLst/>
          </a:prstGeom>
          <a:blipFill dpi="0" rotWithShape="0">
            <a:blip r:embed="rId3"/>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1" descr="Copie de logo PG 2013-Bonlm">
            <a:extLst>
              <a:ext uri="{FF2B5EF4-FFF2-40B4-BE49-F238E27FC236}">
                <a16:creationId xmlns:a16="http://schemas.microsoft.com/office/drawing/2014/main" id="{7DD39F0F-DD12-4BEB-B4D6-31C50BFC4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F4E4777-7B43-4B71-AB30-6BDEE1E766D8}"/>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a:extLst>
              <a:ext uri="{FF2B5EF4-FFF2-40B4-BE49-F238E27FC236}">
                <a16:creationId xmlns:a16="http://schemas.microsoft.com/office/drawing/2014/main" id="{BA0B664F-7231-4E94-A0BE-4C34C97BC21D}"/>
              </a:ext>
            </a:extLst>
          </p:cNvPr>
          <p:cNvSpPr>
            <a:spLocks noChangeArrowheads="1"/>
          </p:cNvSpPr>
          <p:nvPr/>
        </p:nvSpPr>
        <p:spPr bwMode="auto">
          <a:xfrm>
            <a:off x="1640211" y="5884214"/>
            <a:ext cx="1080120" cy="706197"/>
          </a:xfrm>
          <a:prstGeom prst="rect">
            <a:avLst/>
          </a:prstGeom>
          <a:blipFill dpi="0" rotWithShape="0">
            <a:blip r:embed="rId4"/>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8" name="Rectangle 2">
            <a:extLst>
              <a:ext uri="{FF2B5EF4-FFF2-40B4-BE49-F238E27FC236}">
                <a16:creationId xmlns:a16="http://schemas.microsoft.com/office/drawing/2014/main" id="{EB1BD4FF-56C4-41D0-A957-A9588143264D}"/>
              </a:ext>
            </a:extLst>
          </p:cNvPr>
          <p:cNvSpPr txBox="1">
            <a:spLocks noChangeArrowheads="1"/>
          </p:cNvSpPr>
          <p:nvPr/>
        </p:nvSpPr>
        <p:spPr bwMode="auto">
          <a:xfrm>
            <a:off x="0" y="115888"/>
            <a:ext cx="12192000" cy="669925"/>
          </a:xfrm>
          <a:prstGeom prst="rect">
            <a:avLst/>
          </a:prstGeom>
          <a:solidFill>
            <a:srgbClr val="990099"/>
          </a:solidFill>
          <a:ln w="9525">
            <a:noFill/>
            <a:miter lim="800000"/>
            <a:headEnd/>
            <a:tailEnd/>
          </a:ln>
        </p:spPr>
        <p:txBody>
          <a:bodyPr anchor="ctr"/>
          <a:lstStyle/>
          <a:p>
            <a:pP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Programmes sentinelle et </a:t>
            </a:r>
            <a:r>
              <a:rPr lang="fr-FR" altLang="fr-FR" sz="3200" b="1" dirty="0">
                <a:solidFill>
                  <a:schemeClr val="bg1"/>
                </a:solidFill>
                <a:latin typeface="Gill Sans MT" panose="020B0502020104020203" pitchFamily="34" charset="0"/>
                <a:ea typeface="ＭＳ Ｐゴシック" pitchFamily="34" charset="-128"/>
              </a:rPr>
              <a:t>Access Watch</a:t>
            </a:r>
            <a:endParaRPr lang="fr-FR" altLang="fr-FR" sz="3200" dirty="0">
              <a:solidFill>
                <a:schemeClr val="bg1"/>
              </a:solidFill>
              <a:latin typeface="Gill Sans MT" panose="020B0502020104020203" pitchFamily="34" charset="0"/>
              <a:ea typeface="ＭＳ Ｐゴシック" pitchFamily="34" charset="-128"/>
            </a:endParaRPr>
          </a:p>
        </p:txBody>
      </p:sp>
      <p:sp>
        <p:nvSpPr>
          <p:cNvPr id="12" name="ZoneTexte 11">
            <a:extLst>
              <a:ext uri="{FF2B5EF4-FFF2-40B4-BE49-F238E27FC236}">
                <a16:creationId xmlns:a16="http://schemas.microsoft.com/office/drawing/2014/main" id="{68452402-81B8-41C8-9A11-6831B8B5E345}"/>
              </a:ext>
            </a:extLst>
          </p:cNvPr>
          <p:cNvSpPr txBox="1"/>
          <p:nvPr/>
        </p:nvSpPr>
        <p:spPr>
          <a:xfrm>
            <a:off x="4318000" y="1397000"/>
            <a:ext cx="7250113" cy="3754438"/>
          </a:xfrm>
          <a:prstGeom prst="rect">
            <a:avLst/>
          </a:prstGeom>
          <a:noFill/>
        </p:spPr>
        <p:txBody>
          <a:bodyPr>
            <a:spAutoFit/>
          </a:bodyPr>
          <a:lstStyle>
            <a:defPPr>
              <a:defRPr lang="fr-FR"/>
            </a:defPPr>
            <a:lvl1pPr>
              <a:defRPr sz="3600" b="1">
                <a:latin typeface="Gill Sans MT" panose="020B0502020104020203" pitchFamily="34" charset="0"/>
              </a:defRPr>
            </a:lvl1pPr>
          </a:lstStyle>
          <a:p>
            <a:pPr>
              <a:defRPr/>
            </a:pPr>
            <a:r>
              <a:rPr lang="fr-FR" dirty="0"/>
              <a:t>Prise en compte du COVID 19 dans la définition des indicateurs</a:t>
            </a:r>
          </a:p>
          <a:p>
            <a:pPr>
              <a:defRPr/>
            </a:pPr>
            <a:endParaRPr lang="fr-FR" dirty="0"/>
          </a:p>
          <a:p>
            <a:pPr>
              <a:defRPr/>
            </a:pPr>
            <a:r>
              <a:rPr lang="fr-FR" sz="2000" dirty="0"/>
              <a:t>Accessibilités</a:t>
            </a:r>
            <a:r>
              <a:rPr lang="fr-FR" sz="1800" dirty="0"/>
              <a:t> </a:t>
            </a:r>
          </a:p>
          <a:p>
            <a:pPr marL="285750" indent="-285750">
              <a:buFont typeface="Courier New" panose="02070309020205020404" pitchFamily="49" charset="0"/>
              <a:buChar char="o"/>
              <a:defRPr/>
            </a:pPr>
            <a:r>
              <a:rPr lang="fr-FR" sz="1800" dirty="0"/>
              <a:t>Traitements, Hospitalisation, Test de dépistage et prise en charge</a:t>
            </a:r>
          </a:p>
          <a:p>
            <a:pPr>
              <a:defRPr/>
            </a:pPr>
            <a:endParaRPr lang="fr-FR" sz="1800" dirty="0"/>
          </a:p>
          <a:p>
            <a:pPr>
              <a:defRPr/>
            </a:pPr>
            <a:r>
              <a:rPr lang="fr-FR" sz="2000" dirty="0"/>
              <a:t>Disponibilité</a:t>
            </a:r>
          </a:p>
          <a:p>
            <a:pPr marL="285750" indent="-285750">
              <a:buFont typeface="Courier New" panose="02070309020205020404" pitchFamily="49" charset="0"/>
              <a:buChar char="o"/>
              <a:defRPr/>
            </a:pPr>
            <a:r>
              <a:rPr lang="fr-FR" sz="1800" dirty="0"/>
              <a:t>Traitements, Hospitalisation, Test de dépistage et prise en charge</a:t>
            </a:r>
            <a:endParaRPr lang="fr-FR" dirty="0"/>
          </a:p>
        </p:txBody>
      </p:sp>
      <p:pic>
        <p:nvPicPr>
          <p:cNvPr id="17417" name="Image 2">
            <a:extLst>
              <a:ext uri="{FF2B5EF4-FFF2-40B4-BE49-F238E27FC236}">
                <a16:creationId xmlns:a16="http://schemas.microsoft.com/office/drawing/2014/main" id="{BB2A74D2-E562-4CF0-A209-CBEA68C973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 y="947738"/>
            <a:ext cx="35766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DECEB59-0885-411B-A5EE-7111446A0DED}"/>
              </a:ext>
            </a:extLst>
          </p:cNvPr>
          <p:cNvSpPr txBox="1">
            <a:spLocks noChangeArrowheads="1"/>
          </p:cNvSpPr>
          <p:nvPr/>
        </p:nvSpPr>
        <p:spPr bwMode="auto">
          <a:xfrm>
            <a:off x="0" y="115888"/>
            <a:ext cx="12192000" cy="669925"/>
          </a:xfrm>
          <a:prstGeom prst="rect">
            <a:avLst/>
          </a:prstGeom>
          <a:solidFill>
            <a:srgbClr val="990099"/>
          </a:solidFill>
          <a:ln w="9525">
            <a:noFill/>
            <a:miter lim="800000"/>
            <a:headEnd/>
            <a:tailEnd/>
          </a:ln>
        </p:spPr>
        <p:txBody>
          <a:bodyPr anchor="ctr"/>
          <a:lstStyle/>
          <a:p>
            <a:pP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Programmes sentinelle et </a:t>
            </a:r>
            <a:r>
              <a:rPr lang="fr-FR" altLang="fr-FR" sz="3200" b="1" dirty="0">
                <a:solidFill>
                  <a:schemeClr val="bg1"/>
                </a:solidFill>
                <a:latin typeface="Gill Sans MT" panose="020B0502020104020203" pitchFamily="34" charset="0"/>
                <a:ea typeface="ＭＳ Ｐゴシック" pitchFamily="34" charset="-128"/>
              </a:rPr>
              <a:t>Access Watch</a:t>
            </a:r>
            <a:endParaRPr lang="fr-FR" altLang="fr-FR" sz="3200" dirty="0">
              <a:solidFill>
                <a:schemeClr val="bg1"/>
              </a:solidFill>
              <a:latin typeface="Gill Sans MT" panose="020B0502020104020203" pitchFamily="34" charset="0"/>
              <a:ea typeface="ＭＳ Ｐゴシック" pitchFamily="34" charset="-128"/>
            </a:endParaRPr>
          </a:p>
        </p:txBody>
      </p:sp>
      <p:grpSp>
        <p:nvGrpSpPr>
          <p:cNvPr id="19459" name="Groupe 8">
            <a:extLst>
              <a:ext uri="{FF2B5EF4-FFF2-40B4-BE49-F238E27FC236}">
                <a16:creationId xmlns:a16="http://schemas.microsoft.com/office/drawing/2014/main" id="{795AE00B-B1EA-44CA-B6B5-3237373BC380}"/>
              </a:ext>
            </a:extLst>
          </p:cNvPr>
          <p:cNvGrpSpPr>
            <a:grpSpLocks/>
          </p:cNvGrpSpPr>
          <p:nvPr/>
        </p:nvGrpSpPr>
        <p:grpSpPr bwMode="auto">
          <a:xfrm>
            <a:off x="263525" y="908050"/>
            <a:ext cx="11809413" cy="4968875"/>
            <a:chOff x="263352" y="908720"/>
            <a:chExt cx="11809312" cy="4968552"/>
          </a:xfrm>
        </p:grpSpPr>
        <p:graphicFrame>
          <p:nvGraphicFramePr>
            <p:cNvPr id="6" name="Graphique 5">
              <a:extLst>
                <a:ext uri="{FF2B5EF4-FFF2-40B4-BE49-F238E27FC236}">
                  <a16:creationId xmlns:a16="http://schemas.microsoft.com/office/drawing/2014/main" id="{A8A12216-C92A-45B5-A4CE-964EED090194}"/>
                </a:ext>
              </a:extLst>
            </p:cNvPr>
            <p:cNvGraphicFramePr>
              <a:graphicFrameLocks/>
            </p:cNvGraphicFramePr>
            <p:nvPr/>
          </p:nvGraphicFramePr>
          <p:xfrm>
            <a:off x="551384" y="1484784"/>
            <a:ext cx="684076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9461" name="ZoneTexte 6">
              <a:extLst>
                <a:ext uri="{FF2B5EF4-FFF2-40B4-BE49-F238E27FC236}">
                  <a16:creationId xmlns:a16="http://schemas.microsoft.com/office/drawing/2014/main" id="{49BBF185-73B6-4727-A3B5-534B9CCDAA52}"/>
                </a:ext>
              </a:extLst>
            </p:cNvPr>
            <p:cNvSpPr txBox="1">
              <a:spLocks noChangeArrowheads="1"/>
            </p:cNvSpPr>
            <p:nvPr/>
          </p:nvSpPr>
          <p:spPr bwMode="auto">
            <a:xfrm>
              <a:off x="263352" y="908720"/>
              <a:ext cx="11809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fr-FR" altLang="fr-FR" sz="2000">
                  <a:latin typeface="Gill Sans MT" panose="020B0502020104020203" pitchFamily="34" charset="0"/>
                </a:rPr>
                <a:t>Disponibilités des services dans les FOSA observées</a:t>
              </a:r>
            </a:p>
          </p:txBody>
        </p:sp>
        <p:sp>
          <p:nvSpPr>
            <p:cNvPr id="19462" name="ZoneTexte 7">
              <a:extLst>
                <a:ext uri="{FF2B5EF4-FFF2-40B4-BE49-F238E27FC236}">
                  <a16:creationId xmlns:a16="http://schemas.microsoft.com/office/drawing/2014/main" id="{1EF18449-C1C8-4207-AF87-36FA2119526D}"/>
                </a:ext>
              </a:extLst>
            </p:cNvPr>
            <p:cNvSpPr txBox="1">
              <a:spLocks noChangeArrowheads="1"/>
            </p:cNvSpPr>
            <p:nvPr/>
          </p:nvSpPr>
          <p:spPr bwMode="auto">
            <a:xfrm>
              <a:off x="8040216" y="2852936"/>
              <a:ext cx="40324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fr-FR" altLang="fr-FR">
                  <a:latin typeface="Gill Sans MT" panose="020B0502020104020203" pitchFamily="34" charset="0"/>
                </a:rPr>
                <a:t>Dans l’ensemble, des cas de ruptures des soins et services du COVID 19 diminuent lorsque des ruptures des autres soins et services augmentent entre Septembre à Novembre 2020.</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 descr="Copie de logo PG 2013-Bonlm">
            <a:extLst>
              <a:ext uri="{FF2B5EF4-FFF2-40B4-BE49-F238E27FC236}">
                <a16:creationId xmlns:a16="http://schemas.microsoft.com/office/drawing/2014/main" id="{F823B157-580F-4C48-A298-7698A5BC0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5C68957-36A0-460C-9E25-DCD88B6EC057}"/>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785FC556-78D7-4D6A-89E0-F9D309C9A1A8}"/>
              </a:ext>
            </a:extLst>
          </p:cNvPr>
          <p:cNvSpPr>
            <a:spLocks noChangeArrowheads="1"/>
          </p:cNvSpPr>
          <p:nvPr/>
        </p:nvSpPr>
        <p:spPr bwMode="auto">
          <a:xfrm>
            <a:off x="1640211" y="5884214"/>
            <a:ext cx="1080120" cy="706197"/>
          </a:xfrm>
          <a:prstGeom prst="rect">
            <a:avLst/>
          </a:prstGeom>
          <a:blipFill dpi="0" rotWithShape="0">
            <a:blip r:embed="rId4"/>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pic>
        <p:nvPicPr>
          <p:cNvPr id="20487" name="Espace réservé du contenu 2">
            <a:extLst>
              <a:ext uri="{FF2B5EF4-FFF2-40B4-BE49-F238E27FC236}">
                <a16:creationId xmlns:a16="http://schemas.microsoft.com/office/drawing/2014/main" id="{9335C5A2-7A44-477D-A551-280F7E5CF74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79425" y="1041400"/>
            <a:ext cx="4159250" cy="4445000"/>
          </a:xfrm>
        </p:spPr>
      </p:pic>
      <p:sp>
        <p:nvSpPr>
          <p:cNvPr id="10" name="Rectangle 2">
            <a:extLst>
              <a:ext uri="{FF2B5EF4-FFF2-40B4-BE49-F238E27FC236}">
                <a16:creationId xmlns:a16="http://schemas.microsoft.com/office/drawing/2014/main" id="{9BAEEB10-1CFB-49DE-97FB-03C98C1BE26F}"/>
              </a:ext>
            </a:extLst>
          </p:cNvPr>
          <p:cNvSpPr txBox="1">
            <a:spLocks noChangeArrowheads="1"/>
          </p:cNvSpPr>
          <p:nvPr/>
        </p:nvSpPr>
        <p:spPr bwMode="auto">
          <a:xfrm>
            <a:off x="0" y="95250"/>
            <a:ext cx="12192000" cy="669925"/>
          </a:xfrm>
          <a:prstGeom prst="rect">
            <a:avLst/>
          </a:prstGeom>
          <a:solidFill>
            <a:srgbClr val="990099"/>
          </a:solidFill>
          <a:ln w="9525">
            <a:noFill/>
            <a:miter lim="800000"/>
            <a:headEnd/>
            <a:tailEnd/>
          </a:ln>
        </p:spPr>
        <p:txBody>
          <a:bodyPr anchor="ctr"/>
          <a:lstStyle/>
          <a:p>
            <a:pP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Programme Feedback</a:t>
            </a:r>
            <a:endParaRPr lang="fr-FR" altLang="fr-FR" sz="3200" dirty="0">
              <a:solidFill>
                <a:schemeClr val="bg1"/>
              </a:solidFill>
              <a:latin typeface="Gill Sans MT" panose="020B0502020104020203" pitchFamily="34" charset="0"/>
              <a:ea typeface="ＭＳ Ｐゴシック" pitchFamily="34" charset="-128"/>
              <a:cs typeface="+mj-cs"/>
            </a:endParaRPr>
          </a:p>
        </p:txBody>
      </p:sp>
      <p:graphicFrame>
        <p:nvGraphicFramePr>
          <p:cNvPr id="2" name="Tableau 1">
            <a:extLst>
              <a:ext uri="{FF2B5EF4-FFF2-40B4-BE49-F238E27FC236}">
                <a16:creationId xmlns:a16="http://schemas.microsoft.com/office/drawing/2014/main" id="{055F2AA3-EEE3-4228-A41A-88DA0AB0ABCF}"/>
              </a:ext>
            </a:extLst>
          </p:cNvPr>
          <p:cNvGraphicFramePr>
            <a:graphicFrameLocks noGrp="1"/>
          </p:cNvGraphicFramePr>
          <p:nvPr/>
        </p:nvGraphicFramePr>
        <p:xfrm>
          <a:off x="4727575" y="1484313"/>
          <a:ext cx="7129463" cy="3540125"/>
        </p:xfrm>
        <a:graphic>
          <a:graphicData uri="http://schemas.openxmlformats.org/drawingml/2006/table">
            <a:tbl>
              <a:tblPr firstRow="1" firstCol="1" bandRow="1">
                <a:tableStyleId>{5C22544A-7EE6-4342-B048-85BDC9FD1C3A}</a:tableStyleId>
              </a:tblPr>
              <a:tblGrid>
                <a:gridCol w="3564732">
                  <a:extLst>
                    <a:ext uri="{9D8B030D-6E8A-4147-A177-3AD203B41FA5}">
                      <a16:colId xmlns:a16="http://schemas.microsoft.com/office/drawing/2014/main" val="20000"/>
                    </a:ext>
                  </a:extLst>
                </a:gridCol>
                <a:gridCol w="3564732">
                  <a:extLst>
                    <a:ext uri="{9D8B030D-6E8A-4147-A177-3AD203B41FA5}">
                      <a16:colId xmlns:a16="http://schemas.microsoft.com/office/drawing/2014/main" val="20001"/>
                    </a:ext>
                  </a:extLst>
                </a:gridCol>
              </a:tblGrid>
              <a:tr h="315196">
                <a:tc gridSpan="2">
                  <a:txBody>
                    <a:bodyPr/>
                    <a:lstStyle/>
                    <a:p>
                      <a:pPr algn="ctr">
                        <a:lnSpc>
                          <a:spcPct val="107000"/>
                        </a:lnSpc>
                        <a:spcAft>
                          <a:spcPts val="0"/>
                        </a:spcAft>
                      </a:pPr>
                      <a:r>
                        <a:rPr lang="fr-FR" sz="1600" dirty="0">
                          <a:solidFill>
                            <a:srgbClr val="FF0000"/>
                          </a:solidFill>
                          <a:effectLst/>
                          <a:latin typeface="Gill Sans MT" panose="020B0502020104020203" pitchFamily="34" charset="0"/>
                        </a:rPr>
                        <a:t>Difficultés d’accès aux soins</a:t>
                      </a:r>
                      <a:endParaRPr lang="fr-FR" sz="1600"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0000"/>
                  </a:ext>
                </a:extLst>
              </a:tr>
              <a:tr h="315196">
                <a:tc>
                  <a:txBody>
                    <a:bodyPr/>
                    <a:lstStyle/>
                    <a:p>
                      <a:pPr algn="ctr">
                        <a:lnSpc>
                          <a:spcPct val="107000"/>
                        </a:lnSpc>
                        <a:spcAft>
                          <a:spcPts val="0"/>
                        </a:spcAft>
                      </a:pPr>
                      <a:r>
                        <a:rPr lang="fr-FR" sz="1600" dirty="0">
                          <a:solidFill>
                            <a:srgbClr val="660033"/>
                          </a:solidFill>
                          <a:effectLst/>
                          <a:latin typeface="Gill Sans MT" panose="020B0502020104020203" pitchFamily="34" charset="0"/>
                        </a:rPr>
                        <a:t>Difficultés liées aux traitements</a:t>
                      </a:r>
                      <a:endParaRPr lang="fr-FR" sz="1600" dirty="0">
                        <a:solidFill>
                          <a:srgbClr val="660033"/>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1600" b="1" dirty="0">
                          <a:solidFill>
                            <a:srgbClr val="660033"/>
                          </a:solidFill>
                          <a:effectLst/>
                          <a:latin typeface="Gill Sans MT" panose="020B0502020104020203" pitchFamily="34" charset="0"/>
                        </a:rPr>
                        <a:t>Rupture du traitement</a:t>
                      </a:r>
                      <a:endParaRPr lang="fr-FR" sz="1600" b="1" dirty="0">
                        <a:solidFill>
                          <a:srgbClr val="660033"/>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196">
                <a:tc>
                  <a:txBody>
                    <a:bodyPr/>
                    <a:lstStyle/>
                    <a:p>
                      <a:pPr>
                        <a:lnSpc>
                          <a:spcPct val="107000"/>
                        </a:lnSpc>
                        <a:spcAft>
                          <a:spcPts val="0"/>
                        </a:spcAft>
                      </a:pPr>
                      <a:r>
                        <a:rPr lang="fr-FR" sz="1600" b="0" dirty="0">
                          <a:solidFill>
                            <a:schemeClr val="tx1"/>
                          </a:solidFill>
                          <a:effectLst/>
                          <a:latin typeface="Gill Sans MT" panose="020B0502020104020203" pitchFamily="34" charset="0"/>
                        </a:rPr>
                        <a:t>Difficultés liées à l’accès aux services</a:t>
                      </a:r>
                      <a:endParaRPr lang="fr-FR" sz="16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a:solidFill>
                            <a:schemeClr val="tx1"/>
                          </a:solidFill>
                          <a:effectLst/>
                          <a:latin typeface="Gill Sans MT" panose="020B0502020104020203" pitchFamily="34" charset="0"/>
                        </a:rPr>
                        <a:t>Le temps attente</a:t>
                      </a:r>
                      <a:endParaRPr lang="fr-FR" sz="16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5196">
                <a:tc>
                  <a:txBody>
                    <a:bodyPr/>
                    <a:lstStyle/>
                    <a:p>
                      <a:pPr>
                        <a:lnSpc>
                          <a:spcPct val="107000"/>
                        </a:lnSpc>
                        <a:spcAft>
                          <a:spcPts val="0"/>
                        </a:spcAft>
                      </a:pPr>
                      <a:r>
                        <a:rPr lang="fr-FR" sz="1600" b="0" dirty="0">
                          <a:solidFill>
                            <a:schemeClr val="tx1"/>
                          </a:solidFill>
                          <a:effectLst/>
                          <a:latin typeface="Gill Sans MT" panose="020B0502020104020203" pitchFamily="34" charset="0"/>
                        </a:rPr>
                        <a:t>Difficultés à l’hospitalisation</a:t>
                      </a:r>
                      <a:endParaRPr lang="fr-FR" sz="16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a:solidFill>
                            <a:schemeClr val="tx1"/>
                          </a:solidFill>
                          <a:effectLst/>
                          <a:latin typeface="Gill Sans MT" panose="020B0502020104020203" pitchFamily="34" charset="0"/>
                        </a:rPr>
                        <a:t>Indisponibilité des lits</a:t>
                      </a:r>
                      <a:endParaRPr lang="fr-FR" sz="16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4987">
                <a:tc>
                  <a:txBody>
                    <a:bodyPr/>
                    <a:lstStyle/>
                    <a:p>
                      <a:pPr>
                        <a:lnSpc>
                          <a:spcPct val="107000"/>
                        </a:lnSpc>
                        <a:spcAft>
                          <a:spcPts val="0"/>
                        </a:spcAft>
                      </a:pPr>
                      <a:r>
                        <a:rPr lang="fr-FR" sz="1600" b="0" dirty="0">
                          <a:solidFill>
                            <a:schemeClr val="tx1"/>
                          </a:solidFill>
                          <a:effectLst/>
                          <a:latin typeface="Gill Sans MT" panose="020B0502020104020203" pitchFamily="34" charset="0"/>
                        </a:rPr>
                        <a:t>Difficultés liées à la mauvaise information</a:t>
                      </a:r>
                      <a:endParaRPr lang="fr-FR" sz="16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a:solidFill>
                            <a:schemeClr val="tx1"/>
                          </a:solidFill>
                          <a:effectLst/>
                          <a:latin typeface="Gill Sans MT" panose="020B0502020104020203" pitchFamily="34" charset="0"/>
                        </a:rPr>
                        <a:t>Réticence des personnes à fréquenter des hôpitaux</a:t>
                      </a:r>
                      <a:endParaRPr lang="fr-FR" sz="16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34353">
                <a:tc>
                  <a:txBody>
                    <a:bodyPr/>
                    <a:lstStyle/>
                    <a:p>
                      <a:pPr>
                        <a:lnSpc>
                          <a:spcPct val="107000"/>
                        </a:lnSpc>
                        <a:spcAft>
                          <a:spcPts val="0"/>
                        </a:spcAft>
                      </a:pPr>
                      <a:r>
                        <a:rPr lang="fr-FR" sz="1600" b="0" dirty="0">
                          <a:solidFill>
                            <a:schemeClr val="tx1"/>
                          </a:solidFill>
                          <a:effectLst/>
                          <a:latin typeface="Gill Sans MT" panose="020B0502020104020203" pitchFamily="34" charset="0"/>
                        </a:rPr>
                        <a:t>Difficultés liées aux décisions administratives</a:t>
                      </a:r>
                      <a:endParaRPr lang="fr-FR" sz="16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fr-FR" sz="1600" dirty="0">
                          <a:solidFill>
                            <a:schemeClr val="tx1"/>
                          </a:solidFill>
                          <a:effectLst/>
                          <a:latin typeface="Gill Sans MT" panose="020B0502020104020203" pitchFamily="34" charset="0"/>
                        </a:rPr>
                        <a:t>Dans certaines formations sanitaires comme à Douala, les autorités administratives ont demandé la transformation des autres services de santé au service de prise en charge du COVID 19</a:t>
                      </a:r>
                      <a:endParaRPr lang="fr-FR"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2">
            <a:extLst>
              <a:ext uri="{FF2B5EF4-FFF2-40B4-BE49-F238E27FC236}">
                <a16:creationId xmlns:a16="http://schemas.microsoft.com/office/drawing/2014/main" id="{A5BA290D-6AF6-4250-8DDF-1A1E772ACC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992188"/>
            <a:ext cx="3600450" cy="2841625"/>
          </a:xfrm>
          <a:prstGeom prst="rect">
            <a:avLst/>
          </a:prstGeom>
          <a:noFill/>
          <a:ln w="38100">
            <a:solidFill>
              <a:srgbClr val="F47C20"/>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2">
            <a:extLst>
              <a:ext uri="{FF2B5EF4-FFF2-40B4-BE49-F238E27FC236}">
                <a16:creationId xmlns:a16="http://schemas.microsoft.com/office/drawing/2014/main" id="{066CB306-AF81-4FB7-91AF-95766630C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992188"/>
            <a:ext cx="4191000" cy="2857500"/>
          </a:xfrm>
          <a:prstGeom prst="rect">
            <a:avLst/>
          </a:prstGeom>
          <a:noFill/>
          <a:ln w="38100">
            <a:solidFill>
              <a:srgbClr val="F47C2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Placeholder 1">
            <a:extLst>
              <a:ext uri="{FF2B5EF4-FFF2-40B4-BE49-F238E27FC236}">
                <a16:creationId xmlns:a16="http://schemas.microsoft.com/office/drawing/2014/main" id="{D4180950-344B-4213-A02B-71FD430BEF84}"/>
              </a:ext>
            </a:extLst>
          </p:cNvPr>
          <p:cNvSpPr txBox="1">
            <a:spLocks/>
          </p:cNvSpPr>
          <p:nvPr/>
        </p:nvSpPr>
        <p:spPr bwMode="auto">
          <a:xfrm>
            <a:off x="1697038" y="4397375"/>
            <a:ext cx="876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20000"/>
              </a:spcBef>
              <a:buFont typeface="Arial" panose="020B0604020202020204" pitchFamily="34" charset="0"/>
              <a:buNone/>
            </a:pPr>
            <a:r>
              <a:rPr lang="en-US" altLang="fr-FR" sz="6000" b="1">
                <a:solidFill>
                  <a:srgbClr val="F47C20"/>
                </a:solidFill>
                <a:latin typeface="Gill Sans MT" panose="020B0502020104020203" pitchFamily="34" charset="0"/>
              </a:rPr>
              <a:t>MERCI / THANK YOU</a:t>
            </a:r>
          </a:p>
        </p:txBody>
      </p:sp>
      <p:pic>
        <p:nvPicPr>
          <p:cNvPr id="22533" name="Image 1" descr="Copie de logo PG 2013-Bonlm">
            <a:extLst>
              <a:ext uri="{FF2B5EF4-FFF2-40B4-BE49-F238E27FC236}">
                <a16:creationId xmlns:a16="http://schemas.microsoft.com/office/drawing/2014/main" id="{85233F8B-C08F-4C71-981E-C1667FD32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0C368F2-31EE-4373-B92A-7111BC67490F}"/>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extLst>
              <a:ext uri="{FF2B5EF4-FFF2-40B4-BE49-F238E27FC236}">
                <a16:creationId xmlns:a16="http://schemas.microsoft.com/office/drawing/2014/main" id="{5CA85D93-E28E-4018-894F-BB3203E9DE0D}"/>
              </a:ext>
            </a:extLst>
          </p:cNvPr>
          <p:cNvSpPr>
            <a:spLocks noChangeArrowheads="1"/>
          </p:cNvSpPr>
          <p:nvPr/>
        </p:nvSpPr>
        <p:spPr bwMode="auto">
          <a:xfrm>
            <a:off x="1640211" y="5884214"/>
            <a:ext cx="1080120" cy="706197"/>
          </a:xfrm>
          <a:prstGeom prst="rect">
            <a:avLst/>
          </a:prstGeom>
          <a:blipFill dpi="0" rotWithShape="0">
            <a:blip r:embed="rId5"/>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F3E68A29-8929-43E1-B2F2-37F83A26BB62}"/>
              </a:ext>
            </a:extLst>
          </p:cNvPr>
          <p:cNvSpPr>
            <a:spLocks noGrp="1"/>
          </p:cNvSpPr>
          <p:nvPr>
            <p:ph idx="1"/>
          </p:nvPr>
        </p:nvSpPr>
        <p:spPr>
          <a:xfrm>
            <a:off x="1524000" y="3286125"/>
            <a:ext cx="9144000" cy="1571625"/>
          </a:xfrm>
          <a:solidFill>
            <a:srgbClr val="91098D"/>
          </a:solidFill>
        </p:spPr>
        <p:txBody>
          <a:bodyPr anchor="ctr"/>
          <a:lstStyle/>
          <a:p>
            <a:pPr algn="ctr" eaLnBrk="1" hangingPunct="1">
              <a:spcBef>
                <a:spcPct val="0"/>
              </a:spcBef>
              <a:buFont typeface="Arial" panose="020B0604020202020204" pitchFamily="34" charset="0"/>
              <a:buNone/>
            </a:pPr>
            <a:r>
              <a:rPr lang="fr-FR" altLang="fr-FR" sz="4800" b="1">
                <a:solidFill>
                  <a:schemeClr val="bg1"/>
                </a:solidFill>
                <a:latin typeface="Bauhaus 93" panose="04030905020B02020C02" pitchFamily="82" charset="0"/>
                <a:ea typeface="ＭＳ Ｐゴシック" panose="020B0600070205080204" pitchFamily="34" charset="-128"/>
              </a:rPr>
              <a:t>Treatment Access Watch (TAW) en contexte COVID 19</a:t>
            </a:r>
          </a:p>
        </p:txBody>
      </p:sp>
      <p:sp>
        <p:nvSpPr>
          <p:cNvPr id="6" name="Rectangle 5">
            <a:extLst>
              <a:ext uri="{FF2B5EF4-FFF2-40B4-BE49-F238E27FC236}">
                <a16:creationId xmlns:a16="http://schemas.microsoft.com/office/drawing/2014/main" id="{133324A8-5D95-4392-BDB5-6EC244F892BE}"/>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4100" name="Image 1" descr="Copie de logo PG 2013-Bonlm">
            <a:extLst>
              <a:ext uri="{FF2B5EF4-FFF2-40B4-BE49-F238E27FC236}">
                <a16:creationId xmlns:a16="http://schemas.microsoft.com/office/drawing/2014/main" id="{61DFB114-1649-4C88-A196-469ABC4E1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96F3763-DA5E-4BA9-8A30-3689DEADFD7E}"/>
              </a:ext>
            </a:extLst>
          </p:cNvPr>
          <p:cNvSpPr>
            <a:spLocks noChangeArrowheads="1"/>
          </p:cNvSpPr>
          <p:nvPr/>
        </p:nvSpPr>
        <p:spPr bwMode="auto">
          <a:xfrm>
            <a:off x="1640211" y="5884214"/>
            <a:ext cx="1080120" cy="706197"/>
          </a:xfrm>
          <a:prstGeom prst="rect">
            <a:avLst/>
          </a:prstGeom>
          <a:blipFill dpi="0" rotWithShape="0">
            <a:blip r:embed="rId3"/>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pic>
        <p:nvPicPr>
          <p:cNvPr id="4104" name="Image 6">
            <a:extLst>
              <a:ext uri="{FF2B5EF4-FFF2-40B4-BE49-F238E27FC236}">
                <a16:creationId xmlns:a16="http://schemas.microsoft.com/office/drawing/2014/main" id="{0FBDD258-C04F-4683-8F13-C841F3E4ABE8}"/>
              </a:ext>
            </a:extLst>
          </p:cNvPr>
          <p:cNvPicPr>
            <a:picLocks noChangeAspect="1"/>
          </p:cNvPicPr>
          <p:nvPr/>
        </p:nvPicPr>
        <p:blipFill>
          <a:blip r:embed="rId4">
            <a:extLst>
              <a:ext uri="{28A0092B-C50C-407E-A947-70E740481C1C}">
                <a14:useLocalDpi xmlns:a14="http://schemas.microsoft.com/office/drawing/2010/main" val="0"/>
              </a:ext>
            </a:extLst>
          </a:blip>
          <a:srcRect b="5583"/>
          <a:stretch>
            <a:fillRect/>
          </a:stretch>
        </p:blipFill>
        <p:spPr bwMode="auto">
          <a:xfrm>
            <a:off x="4606925" y="71438"/>
            <a:ext cx="27749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a:extLst>
              <a:ext uri="{FF2B5EF4-FFF2-40B4-BE49-F238E27FC236}">
                <a16:creationId xmlns:a16="http://schemas.microsoft.com/office/drawing/2014/main" id="{A44A5736-168F-4195-B398-5D7CA84B9FFC}"/>
              </a:ext>
            </a:extLst>
          </p:cNvPr>
          <p:cNvSpPr>
            <a:spLocks noGrp="1"/>
          </p:cNvSpPr>
          <p:nvPr>
            <p:ph idx="1"/>
          </p:nvPr>
        </p:nvSpPr>
        <p:spPr>
          <a:xfrm>
            <a:off x="192088" y="2473325"/>
            <a:ext cx="7283450" cy="2087563"/>
          </a:xfrm>
        </p:spPr>
        <p:txBody>
          <a:bodyPr/>
          <a:lstStyle/>
          <a:p>
            <a:pPr eaLnBrk="1" hangingPunct="1"/>
            <a:r>
              <a:rPr lang="fr-FR" altLang="fr-FR">
                <a:latin typeface="Gill Sans MT" panose="020B0502020104020203" pitchFamily="34" charset="0"/>
                <a:ea typeface="ＭＳ Ｐゴシック" panose="020B0600070205080204" pitchFamily="34" charset="-128"/>
              </a:rPr>
              <a:t>Définition;</a:t>
            </a:r>
          </a:p>
          <a:p>
            <a:pPr eaLnBrk="1" hangingPunct="1"/>
            <a:r>
              <a:rPr lang="fr-FR" altLang="fr-FR">
                <a:latin typeface="Gill Sans MT" panose="020B0502020104020203" pitchFamily="34" charset="0"/>
                <a:ea typeface="ＭＳ Ｐゴシック" panose="020B0600070205080204" pitchFamily="34" charset="-128"/>
              </a:rPr>
              <a:t>Objectifs ;</a:t>
            </a:r>
          </a:p>
          <a:p>
            <a:pPr eaLnBrk="1" hangingPunct="1"/>
            <a:r>
              <a:rPr lang="fr-FR" altLang="fr-FR">
                <a:latin typeface="Gill Sans MT" panose="020B0502020104020203" pitchFamily="34" charset="0"/>
                <a:ea typeface="ＭＳ Ｐゴシック" panose="020B0600070205080204" pitchFamily="34" charset="-128"/>
              </a:rPr>
              <a:t>Les programmes et prise en compte du CV19 ;</a:t>
            </a:r>
          </a:p>
          <a:p>
            <a:pPr eaLnBrk="1" hangingPunct="1"/>
            <a:r>
              <a:rPr lang="fr-FR" altLang="fr-FR">
                <a:latin typeface="Gill Sans MT" panose="020B0502020104020203" pitchFamily="34" charset="0"/>
                <a:ea typeface="ＭＳ Ｐゴシック" panose="020B0600070205080204" pitchFamily="34" charset="-128"/>
              </a:rPr>
              <a:t>Model de rapports et Perspective.</a:t>
            </a:r>
          </a:p>
        </p:txBody>
      </p:sp>
      <p:pic>
        <p:nvPicPr>
          <p:cNvPr id="5123" name="Image 1" descr="Copie de logo PG 2013-Bonlm">
            <a:extLst>
              <a:ext uri="{FF2B5EF4-FFF2-40B4-BE49-F238E27FC236}">
                <a16:creationId xmlns:a16="http://schemas.microsoft.com/office/drawing/2014/main" id="{F4E3D99A-E806-4B97-ADDD-DC157CD1A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DC0A121-98DC-4E76-944F-9258138BD7A7}"/>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Rectangle 5">
            <a:extLst>
              <a:ext uri="{FF2B5EF4-FFF2-40B4-BE49-F238E27FC236}">
                <a16:creationId xmlns:a16="http://schemas.microsoft.com/office/drawing/2014/main" id="{1698B259-8F4A-4CF8-A3A1-A0E4D0DF16CA}"/>
              </a:ext>
            </a:extLst>
          </p:cNvPr>
          <p:cNvSpPr>
            <a:spLocks noChangeArrowheads="1"/>
          </p:cNvSpPr>
          <p:nvPr/>
        </p:nvSpPr>
        <p:spPr bwMode="auto">
          <a:xfrm>
            <a:off x="1640211" y="5884214"/>
            <a:ext cx="1080120" cy="706197"/>
          </a:xfrm>
          <a:prstGeom prst="rect">
            <a:avLst/>
          </a:prstGeom>
          <a:blipFill dpi="0" rotWithShape="0">
            <a:blip r:embed="rId3"/>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8" name="Rectangle 2">
            <a:extLst>
              <a:ext uri="{FF2B5EF4-FFF2-40B4-BE49-F238E27FC236}">
                <a16:creationId xmlns:a16="http://schemas.microsoft.com/office/drawing/2014/main" id="{7F4B172E-201C-41B9-ABA6-6D7ABEF8B1B2}"/>
              </a:ext>
            </a:extLst>
          </p:cNvPr>
          <p:cNvSpPr txBox="1">
            <a:spLocks noChangeArrowheads="1"/>
          </p:cNvSpPr>
          <p:nvPr/>
        </p:nvSpPr>
        <p:spPr bwMode="auto">
          <a:xfrm>
            <a:off x="0" y="127000"/>
            <a:ext cx="12192000" cy="669925"/>
          </a:xfrm>
          <a:prstGeom prst="rect">
            <a:avLst/>
          </a:prstGeom>
          <a:solidFill>
            <a:srgbClr val="990099"/>
          </a:solidFill>
          <a:ln w="9525">
            <a:noFill/>
            <a:miter lim="800000"/>
            <a:headEnd/>
            <a:tailEnd/>
          </a:ln>
        </p:spPr>
        <p:txBody>
          <a:bodyPr anchor="ctr"/>
          <a:lstStyle/>
          <a:p>
            <a:pP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Présentation</a:t>
            </a:r>
            <a:endParaRPr lang="fr-FR" altLang="fr-FR" sz="3200" dirty="0">
              <a:solidFill>
                <a:schemeClr val="bg1"/>
              </a:solidFill>
              <a:latin typeface="Gill Sans MT" panose="020B0502020104020203" pitchFamily="34" charset="0"/>
              <a:ea typeface="ＭＳ Ｐゴシック" pitchFamily="34" charset="-128"/>
              <a:cs typeface="+mj-cs"/>
            </a:endParaRPr>
          </a:p>
        </p:txBody>
      </p:sp>
      <p:pic>
        <p:nvPicPr>
          <p:cNvPr id="5129" name="Image 1">
            <a:extLst>
              <a:ext uri="{FF2B5EF4-FFF2-40B4-BE49-F238E27FC236}">
                <a16:creationId xmlns:a16="http://schemas.microsoft.com/office/drawing/2014/main" id="{13870E58-4973-425F-9BA4-580075246C45}"/>
              </a:ext>
            </a:extLst>
          </p:cNvPr>
          <p:cNvPicPr>
            <a:picLocks noChangeAspect="1"/>
          </p:cNvPicPr>
          <p:nvPr/>
        </p:nvPicPr>
        <p:blipFill>
          <a:blip r:embed="rId4">
            <a:extLst>
              <a:ext uri="{28A0092B-C50C-407E-A947-70E740481C1C}">
                <a14:useLocalDpi xmlns:a14="http://schemas.microsoft.com/office/drawing/2010/main" val="0"/>
              </a:ext>
            </a:extLst>
          </a:blip>
          <a:srcRect l="16925" r="15154"/>
          <a:stretch>
            <a:fillRect/>
          </a:stretch>
        </p:blipFill>
        <p:spPr bwMode="auto">
          <a:xfrm>
            <a:off x="7702550" y="1695450"/>
            <a:ext cx="44005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5">
            <a:extLst>
              <a:ext uri="{FF2B5EF4-FFF2-40B4-BE49-F238E27FC236}">
                <a16:creationId xmlns:a16="http://schemas.microsoft.com/office/drawing/2014/main" id="{D69E2E2D-E65A-48D1-9355-AFBAB40706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3" y="915988"/>
            <a:ext cx="40116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9">
            <a:extLst>
              <a:ext uri="{FF2B5EF4-FFF2-40B4-BE49-F238E27FC236}">
                <a16:creationId xmlns:a16="http://schemas.microsoft.com/office/drawing/2014/main" id="{B4D1FA96-D381-4BCF-889A-FB83DD6F4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316038"/>
            <a:ext cx="3857625"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Image 1" descr="Copie de logo PG 2013-Bonlm">
            <a:extLst>
              <a:ext uri="{FF2B5EF4-FFF2-40B4-BE49-F238E27FC236}">
                <a16:creationId xmlns:a16="http://schemas.microsoft.com/office/drawing/2014/main" id="{9C8D54E5-E677-4DC9-A8B6-852A433C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025" y="5845175"/>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94369CC-5BCD-47DA-949F-FD67779789B9}"/>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Rectangle 5">
            <a:extLst>
              <a:ext uri="{FF2B5EF4-FFF2-40B4-BE49-F238E27FC236}">
                <a16:creationId xmlns:a16="http://schemas.microsoft.com/office/drawing/2014/main" id="{DCD4C739-04E2-4BEE-BEAF-74E37C17498E}"/>
              </a:ext>
            </a:extLst>
          </p:cNvPr>
          <p:cNvSpPr>
            <a:spLocks noChangeArrowheads="1"/>
          </p:cNvSpPr>
          <p:nvPr/>
        </p:nvSpPr>
        <p:spPr bwMode="auto">
          <a:xfrm>
            <a:off x="1640211" y="5937514"/>
            <a:ext cx="1080120" cy="706197"/>
          </a:xfrm>
          <a:prstGeom prst="rect">
            <a:avLst/>
          </a:prstGeom>
          <a:blipFill dpi="0" rotWithShape="0">
            <a:blip r:embed="rId5"/>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6153" name="Rectangle 2">
            <a:extLst>
              <a:ext uri="{FF2B5EF4-FFF2-40B4-BE49-F238E27FC236}">
                <a16:creationId xmlns:a16="http://schemas.microsoft.com/office/drawing/2014/main" id="{57324FB0-3745-439A-B612-5F6CD1A6A7E3}"/>
              </a:ext>
            </a:extLst>
          </p:cNvPr>
          <p:cNvSpPr>
            <a:spLocks noGrp="1" noChangeArrowheads="1"/>
          </p:cNvSpPr>
          <p:nvPr>
            <p:ph type="title"/>
          </p:nvPr>
        </p:nvSpPr>
        <p:spPr>
          <a:xfrm>
            <a:off x="0" y="141288"/>
            <a:ext cx="12192000" cy="669925"/>
          </a:xfrm>
          <a:solidFill>
            <a:srgbClr val="990099"/>
          </a:solidFill>
        </p:spPr>
        <p:txBody>
          <a:bodyPr/>
          <a:lstStyle/>
          <a:p>
            <a:pPr eaLnBrk="1" hangingPunct="1"/>
            <a:r>
              <a:rPr lang="fr-FR" altLang="fr-FR" sz="3200" b="1">
                <a:solidFill>
                  <a:schemeClr val="bg1"/>
                </a:solidFill>
                <a:latin typeface="Gill Sans MT" panose="020B0502020104020203" pitchFamily="34" charset="0"/>
                <a:ea typeface="ＭＳ Ｐゴシック" panose="020B0600070205080204" pitchFamily="34" charset="-128"/>
              </a:rPr>
              <a:t>Motif de création du TAW</a:t>
            </a:r>
            <a:endParaRPr lang="fr-FR" altLang="fr-FR" sz="3200">
              <a:solidFill>
                <a:schemeClr val="bg1"/>
              </a:solidFill>
              <a:latin typeface="Gill Sans MT" panose="020B0502020104020203" pitchFamily="34"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FA1E1AD-BEFD-4DF3-81ED-90CFD6F4A24F}"/>
              </a:ext>
            </a:extLst>
          </p:cNvPr>
          <p:cNvSpPr>
            <a:spLocks noGrp="1" noChangeArrowheads="1"/>
          </p:cNvSpPr>
          <p:nvPr>
            <p:ph idx="1"/>
          </p:nvPr>
        </p:nvSpPr>
        <p:spPr>
          <a:xfrm>
            <a:off x="407988" y="2492375"/>
            <a:ext cx="11304587" cy="1214438"/>
          </a:xfrm>
        </p:spPr>
        <p:txBody>
          <a:bodyPr rtlCol="0">
            <a:normAutofit lnSpcReduction="10000"/>
          </a:bodyPr>
          <a:lstStyle/>
          <a:p>
            <a:pPr algn="just" eaLnBrk="1" fontAlgn="auto" hangingPunct="1">
              <a:spcAft>
                <a:spcPts val="0"/>
              </a:spcAft>
              <a:buFont typeface="Arial" panose="020B0604020202020204" pitchFamily="34" charset="0"/>
              <a:buNone/>
              <a:defRPr/>
            </a:pPr>
            <a:r>
              <a:rPr lang="fr-FR" altLang="fr-FR" dirty="0">
                <a:latin typeface="Gill Sans MT" panose="020B0502020104020203" pitchFamily="34" charset="0"/>
                <a:ea typeface="ＭＳ Ｐゴシック" panose="020B0600070205080204" pitchFamily="34" charset="-128"/>
              </a:rPr>
              <a:t>Faire entendre les points de vue des principaux usagers des services de santé que sont les malades et les prestataires à la base sur l</a:t>
            </a:r>
            <a:r>
              <a:rPr lang="ja-JP" altLang="fr-FR" dirty="0">
                <a:latin typeface="Gill Sans MT" panose="020B0502020104020203" pitchFamily="34" charset="0"/>
              </a:rPr>
              <a:t>’</a:t>
            </a:r>
            <a:r>
              <a:rPr lang="fr-FR" altLang="ja-JP" dirty="0">
                <a:latin typeface="Gill Sans MT" panose="020B0502020104020203" pitchFamily="34" charset="0"/>
              </a:rPr>
              <a:t>état de l’accès aux soins.</a:t>
            </a:r>
          </a:p>
        </p:txBody>
      </p:sp>
      <p:pic>
        <p:nvPicPr>
          <p:cNvPr id="7171" name="Image 1" descr="Copie de logo PG 2013-Bonlm">
            <a:extLst>
              <a:ext uri="{FF2B5EF4-FFF2-40B4-BE49-F238E27FC236}">
                <a16:creationId xmlns:a16="http://schemas.microsoft.com/office/drawing/2014/main" id="{426D37C7-18FF-4B02-A00C-9F25A83D5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2A53F5C-67DB-4814-AE53-338A97973A17}"/>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2B2ED678-0CF9-402D-ADA3-3E47EA317B73}"/>
              </a:ext>
            </a:extLst>
          </p:cNvPr>
          <p:cNvSpPr>
            <a:spLocks noChangeArrowheads="1"/>
          </p:cNvSpPr>
          <p:nvPr/>
        </p:nvSpPr>
        <p:spPr bwMode="auto">
          <a:xfrm>
            <a:off x="1640211" y="5884214"/>
            <a:ext cx="1080120" cy="706197"/>
          </a:xfrm>
          <a:prstGeom prst="rect">
            <a:avLst/>
          </a:prstGeom>
          <a:blipFill dpi="0" rotWithShape="0">
            <a:blip r:embed="rId4"/>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10" name="Rectangle 2">
            <a:extLst>
              <a:ext uri="{FF2B5EF4-FFF2-40B4-BE49-F238E27FC236}">
                <a16:creationId xmlns:a16="http://schemas.microsoft.com/office/drawing/2014/main" id="{2F886899-AE0E-4B86-9DA2-21A490237D7E}"/>
              </a:ext>
            </a:extLst>
          </p:cNvPr>
          <p:cNvSpPr txBox="1">
            <a:spLocks noChangeArrowheads="1"/>
          </p:cNvSpPr>
          <p:nvPr/>
        </p:nvSpPr>
        <p:spPr bwMode="auto">
          <a:xfrm>
            <a:off x="0" y="101600"/>
            <a:ext cx="12192000" cy="669925"/>
          </a:xfrm>
          <a:prstGeom prst="rect">
            <a:avLst/>
          </a:prstGeom>
          <a:solidFill>
            <a:srgbClr val="990099"/>
          </a:solidFill>
          <a:ln w="9525">
            <a:noFill/>
            <a:miter lim="800000"/>
            <a:headEnd/>
            <a:tailEnd/>
          </a:ln>
        </p:spPr>
        <p:txBody>
          <a:bodyPr anchor="ctr"/>
          <a:lstStyle/>
          <a:p>
            <a:pP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Objectif général</a:t>
            </a:r>
            <a:endParaRPr lang="fr-FR" altLang="fr-FR" sz="3200" dirty="0">
              <a:solidFill>
                <a:schemeClr val="bg1"/>
              </a:solidFill>
              <a:latin typeface="Gill Sans MT" panose="020B0502020104020203" pitchFamily="34" charset="0"/>
              <a:ea typeface="ＭＳ Ｐゴシック" pitchFamily="34" charset="-128"/>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D422C9CD-4050-49F0-A58E-CC74D4F83BD9}"/>
              </a:ext>
            </a:extLst>
          </p:cNvPr>
          <p:cNvSpPr>
            <a:spLocks noGrp="1" noChangeArrowheads="1"/>
          </p:cNvSpPr>
          <p:nvPr>
            <p:ph idx="1"/>
          </p:nvPr>
        </p:nvSpPr>
        <p:spPr>
          <a:xfrm>
            <a:off x="479425" y="1412875"/>
            <a:ext cx="11233150" cy="2808288"/>
          </a:xfrm>
        </p:spPr>
        <p:txBody>
          <a:bodyPr/>
          <a:lstStyle/>
          <a:p>
            <a:pPr algn="just" eaLnBrk="1" hangingPunct="1">
              <a:lnSpc>
                <a:spcPct val="80000"/>
              </a:lnSpc>
            </a:pPr>
            <a:r>
              <a:rPr lang="fr-FR" altLang="fr-FR" sz="2400">
                <a:latin typeface="Gill Sans MT" panose="020B0502020104020203" pitchFamily="34" charset="0"/>
                <a:ea typeface="ＭＳ Ｐゴシック" panose="020B0600070205080204" pitchFamily="34" charset="-128"/>
              </a:rPr>
              <a:t>Collecter, analyser et diffuser des informations relatives aux dysfonctionnements concernant l</a:t>
            </a:r>
            <a:r>
              <a:rPr lang="ja-JP" altLang="fr-FR" sz="2400">
                <a:latin typeface="Gill Sans MT" panose="020B0502020104020203" pitchFamily="34" charset="0"/>
              </a:rPr>
              <a:t>’</a:t>
            </a:r>
            <a:r>
              <a:rPr lang="fr-FR" altLang="ja-JP" sz="2400">
                <a:latin typeface="Gill Sans MT" panose="020B0502020104020203" pitchFamily="34" charset="0"/>
              </a:rPr>
              <a:t>accès aux soins des populations. </a:t>
            </a:r>
          </a:p>
          <a:p>
            <a:pPr algn="just" eaLnBrk="1" hangingPunct="1">
              <a:lnSpc>
                <a:spcPct val="80000"/>
              </a:lnSpc>
              <a:buFont typeface="Arial" panose="020B0604020202020204" pitchFamily="34" charset="0"/>
              <a:buNone/>
            </a:pPr>
            <a:endParaRPr lang="fr-FR" altLang="fr-FR" sz="2400">
              <a:latin typeface="Gill Sans MT" panose="020B0502020104020203" pitchFamily="34" charset="0"/>
              <a:ea typeface="ＭＳ Ｐゴシック" panose="020B0600070205080204" pitchFamily="34" charset="-128"/>
            </a:endParaRPr>
          </a:p>
          <a:p>
            <a:pPr algn="just" eaLnBrk="1" hangingPunct="1">
              <a:lnSpc>
                <a:spcPct val="80000"/>
              </a:lnSpc>
            </a:pPr>
            <a:r>
              <a:rPr lang="fr-FR" altLang="fr-FR" sz="2400">
                <a:latin typeface="Gill Sans MT" panose="020B0502020104020203" pitchFamily="34" charset="0"/>
                <a:ea typeface="ＭＳ Ｐゴシック" panose="020B0600070205080204" pitchFamily="34" charset="-128"/>
              </a:rPr>
              <a:t>Élaborer des propositions et recommandations visant l</a:t>
            </a:r>
            <a:r>
              <a:rPr lang="ja-JP" altLang="fr-FR" sz="2400">
                <a:latin typeface="Gill Sans MT" panose="020B0502020104020203" pitchFamily="34" charset="0"/>
              </a:rPr>
              <a:t>’</a:t>
            </a:r>
            <a:r>
              <a:rPr lang="fr-FR" altLang="ja-JP" sz="2400">
                <a:latin typeface="Gill Sans MT" panose="020B0502020104020203" pitchFamily="34" charset="0"/>
              </a:rPr>
              <a:t>amélioration des conditions d</a:t>
            </a:r>
            <a:r>
              <a:rPr lang="ja-JP" altLang="fr-FR" sz="2400">
                <a:latin typeface="Gill Sans MT" panose="020B0502020104020203" pitchFamily="34" charset="0"/>
              </a:rPr>
              <a:t>’</a:t>
            </a:r>
            <a:r>
              <a:rPr lang="fr-FR" altLang="ja-JP" sz="2400">
                <a:latin typeface="Gill Sans MT" panose="020B0502020104020203" pitchFamily="34" charset="0"/>
              </a:rPr>
              <a:t>accès aux soins pour les malades. </a:t>
            </a:r>
          </a:p>
          <a:p>
            <a:pPr algn="just" eaLnBrk="1" hangingPunct="1">
              <a:lnSpc>
                <a:spcPct val="80000"/>
              </a:lnSpc>
            </a:pPr>
            <a:endParaRPr lang="fr-FR" altLang="fr-FR" sz="2400">
              <a:latin typeface="Gill Sans MT" panose="020B0502020104020203" pitchFamily="34" charset="0"/>
              <a:ea typeface="ＭＳ Ｐゴシック" panose="020B0600070205080204" pitchFamily="34" charset="-128"/>
            </a:endParaRPr>
          </a:p>
          <a:p>
            <a:pPr algn="just" eaLnBrk="1" hangingPunct="1">
              <a:lnSpc>
                <a:spcPct val="80000"/>
              </a:lnSpc>
            </a:pPr>
            <a:r>
              <a:rPr lang="fr-FR" altLang="fr-FR" sz="2400">
                <a:latin typeface="Gill Sans MT" panose="020B0502020104020203" pitchFamily="34" charset="0"/>
                <a:ea typeface="ＭＳ Ｐゴシック" panose="020B0600070205080204" pitchFamily="34" charset="-128"/>
              </a:rPr>
              <a:t>Mener un plaidoyer efficace pour faciliter l</a:t>
            </a:r>
            <a:r>
              <a:rPr lang="ja-JP" altLang="fr-FR" sz="2400">
                <a:latin typeface="Gill Sans MT" panose="020B0502020104020203" pitchFamily="34" charset="0"/>
              </a:rPr>
              <a:t>’</a:t>
            </a:r>
            <a:r>
              <a:rPr lang="fr-FR" altLang="ja-JP" sz="2400">
                <a:latin typeface="Gill Sans MT" panose="020B0502020104020203" pitchFamily="34" charset="0"/>
              </a:rPr>
              <a:t>accès aux soins et traitements.</a:t>
            </a:r>
            <a:endParaRPr lang="fr-FR" altLang="fr-FR" sz="2400">
              <a:latin typeface="Gill Sans MT" panose="020B0502020104020203" pitchFamily="34" charset="0"/>
              <a:ea typeface="ＭＳ Ｐゴシック" panose="020B0600070205080204" pitchFamily="34" charset="-128"/>
            </a:endParaRPr>
          </a:p>
        </p:txBody>
      </p:sp>
      <p:pic>
        <p:nvPicPr>
          <p:cNvPr id="9219" name="Image 1" descr="Copie de logo PG 2013-Bonlm">
            <a:extLst>
              <a:ext uri="{FF2B5EF4-FFF2-40B4-BE49-F238E27FC236}">
                <a16:creationId xmlns:a16="http://schemas.microsoft.com/office/drawing/2014/main" id="{3C4EFFBE-8F61-4579-942B-4B599FAD5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C36C822-13F5-479F-989B-661AAA6DA79A}"/>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669CF59A-7B79-4012-85CC-665BFFF9E0B7}"/>
              </a:ext>
            </a:extLst>
          </p:cNvPr>
          <p:cNvSpPr>
            <a:spLocks noChangeArrowheads="1"/>
          </p:cNvSpPr>
          <p:nvPr/>
        </p:nvSpPr>
        <p:spPr bwMode="auto">
          <a:xfrm>
            <a:off x="1640211" y="5884214"/>
            <a:ext cx="1080120" cy="706197"/>
          </a:xfrm>
          <a:prstGeom prst="rect">
            <a:avLst/>
          </a:prstGeom>
          <a:blipFill dpi="0" rotWithShape="0">
            <a:blip r:embed="rId4"/>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10" name="Rectangle 2">
            <a:extLst>
              <a:ext uri="{FF2B5EF4-FFF2-40B4-BE49-F238E27FC236}">
                <a16:creationId xmlns:a16="http://schemas.microsoft.com/office/drawing/2014/main" id="{6BF08B76-A8B8-4668-84F3-31157B3D3B19}"/>
              </a:ext>
            </a:extLst>
          </p:cNvPr>
          <p:cNvSpPr txBox="1">
            <a:spLocks noChangeArrowheads="1"/>
          </p:cNvSpPr>
          <p:nvPr/>
        </p:nvSpPr>
        <p:spPr bwMode="auto">
          <a:xfrm>
            <a:off x="0" y="107950"/>
            <a:ext cx="12192000" cy="669925"/>
          </a:xfrm>
          <a:prstGeom prst="rect">
            <a:avLst/>
          </a:prstGeom>
          <a:solidFill>
            <a:srgbClr val="990099"/>
          </a:solidFill>
          <a:ln w="9525">
            <a:noFill/>
            <a:miter lim="800000"/>
            <a:headEnd/>
            <a:tailEnd/>
          </a:ln>
        </p:spPr>
        <p:txBody>
          <a:bodyPr anchor="ctr"/>
          <a:lstStyle/>
          <a:p>
            <a:pPr algn="ctr" eaLnBrk="1" hangingPunct="1">
              <a:defRPr/>
            </a:pPr>
            <a:r>
              <a:rPr lang="fr-FR" altLang="fr-FR" sz="3200" b="1" dirty="0">
                <a:solidFill>
                  <a:schemeClr val="bg1"/>
                </a:solidFill>
                <a:latin typeface="Gill Sans MT" panose="020B0502020104020203" pitchFamily="34" charset="0"/>
                <a:ea typeface="ＭＳ Ｐゴシック" pitchFamily="34" charset="-128"/>
                <a:cs typeface="+mn-cs"/>
              </a:rPr>
              <a:t>Objectifs spécifiques</a:t>
            </a:r>
            <a:endParaRPr lang="fr-FR" altLang="fr-FR" sz="3200" dirty="0">
              <a:solidFill>
                <a:schemeClr val="bg1"/>
              </a:solidFill>
              <a:latin typeface="Gill Sans MT" panose="020B0502020104020203" pitchFamily="34" charset="0"/>
              <a:ea typeface="ＭＳ Ｐゴシック" pitchFamily="34" charset="-128"/>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2">
            <a:extLst>
              <a:ext uri="{FF2B5EF4-FFF2-40B4-BE49-F238E27FC236}">
                <a16:creationId xmlns:a16="http://schemas.microsoft.com/office/drawing/2014/main" id="{7686B5A2-F45E-4579-BDF9-06A3B3399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9463" y="852488"/>
            <a:ext cx="353853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2FFFB387-85A2-4D03-B7F8-F685D237CCF0}"/>
              </a:ext>
            </a:extLst>
          </p:cNvPr>
          <p:cNvSpPr>
            <a:spLocks noGrp="1" noChangeArrowheads="1"/>
          </p:cNvSpPr>
          <p:nvPr>
            <p:ph type="title"/>
          </p:nvPr>
        </p:nvSpPr>
        <p:spPr>
          <a:xfrm>
            <a:off x="0" y="-26988"/>
            <a:ext cx="12192000" cy="785813"/>
          </a:xfrm>
          <a:solidFill>
            <a:srgbClr val="990099"/>
          </a:solidFill>
        </p:spPr>
        <p:txBody>
          <a:bodyPr/>
          <a:lstStyle/>
          <a:p>
            <a:pPr eaLnBrk="1" hangingPunct="1"/>
            <a:r>
              <a:rPr lang="fr-FR" altLang="fr-FR" sz="3200" b="1">
                <a:solidFill>
                  <a:schemeClr val="bg1"/>
                </a:solidFill>
                <a:latin typeface="Gill Sans MT" panose="020B0502020104020203" pitchFamily="34" charset="0"/>
                <a:ea typeface="ＭＳ Ｐゴシック" panose="020B0600070205080204" pitchFamily="34" charset="-128"/>
              </a:rPr>
              <a:t>Cible</a:t>
            </a:r>
            <a:endParaRPr lang="fr-FR" altLang="fr-FR" sz="3200">
              <a:solidFill>
                <a:schemeClr val="bg1"/>
              </a:solidFill>
              <a:latin typeface="Gill Sans MT" panose="020B0502020104020203" pitchFamily="34" charset="0"/>
              <a:ea typeface="ＭＳ Ｐゴシック" panose="020B0600070205080204" pitchFamily="34" charset="-128"/>
            </a:endParaRPr>
          </a:p>
        </p:txBody>
      </p:sp>
      <p:sp>
        <p:nvSpPr>
          <p:cNvPr id="11268" name="Rectangle 3">
            <a:extLst>
              <a:ext uri="{FF2B5EF4-FFF2-40B4-BE49-F238E27FC236}">
                <a16:creationId xmlns:a16="http://schemas.microsoft.com/office/drawing/2014/main" id="{1B484DEE-09E4-49C8-B1C3-E895B23A4502}"/>
              </a:ext>
            </a:extLst>
          </p:cNvPr>
          <p:cNvSpPr>
            <a:spLocks noGrp="1" noChangeArrowheads="1"/>
          </p:cNvSpPr>
          <p:nvPr>
            <p:ph idx="1"/>
          </p:nvPr>
        </p:nvSpPr>
        <p:spPr>
          <a:xfrm>
            <a:off x="25400" y="1125538"/>
            <a:ext cx="6878638" cy="3481387"/>
          </a:xfrm>
        </p:spPr>
        <p:txBody>
          <a:bodyPr/>
          <a:lstStyle/>
          <a:p>
            <a:pPr eaLnBrk="1" hangingPunct="1"/>
            <a:r>
              <a:rPr lang="fr-FR" altLang="fr-FR">
                <a:latin typeface="Gill Sans MT" panose="020B0502020104020203" pitchFamily="34" charset="0"/>
              </a:rPr>
              <a:t>Acteurs Politiques ; </a:t>
            </a:r>
          </a:p>
          <a:p>
            <a:pPr eaLnBrk="1" hangingPunct="1"/>
            <a:r>
              <a:rPr lang="fr-FR" altLang="fr-FR">
                <a:latin typeface="Gill Sans MT" panose="020B0502020104020203" pitchFamily="34" charset="0"/>
              </a:rPr>
              <a:t>Communautés ;</a:t>
            </a:r>
          </a:p>
          <a:p>
            <a:pPr eaLnBrk="1" hangingPunct="1"/>
            <a:r>
              <a:rPr lang="fr-FR" altLang="fr-FR">
                <a:latin typeface="Gill Sans MT" panose="020B0502020104020203" pitchFamily="34" charset="0"/>
              </a:rPr>
              <a:t>Structures décisionnelles et opérationnelles du système de Santé et des Droits Humains; </a:t>
            </a:r>
          </a:p>
          <a:p>
            <a:pPr eaLnBrk="1" hangingPunct="1"/>
            <a:r>
              <a:rPr lang="fr-FR" altLang="fr-FR">
                <a:latin typeface="Gill Sans MT" panose="020B0502020104020203" pitchFamily="34" charset="0"/>
              </a:rPr>
              <a:t>Structures de Développement;</a:t>
            </a:r>
          </a:p>
          <a:p>
            <a:pPr eaLnBrk="1" hangingPunct="1"/>
            <a:r>
              <a:rPr lang="fr-FR" altLang="fr-FR">
                <a:latin typeface="Gill Sans MT" panose="020B0502020104020203" pitchFamily="34" charset="0"/>
              </a:rPr>
              <a:t>Organisations de la Société Civile.</a:t>
            </a:r>
            <a:endParaRPr lang="fr-FR" altLang="fr-FR">
              <a:latin typeface="Gill Sans MT" panose="020B0502020104020203" pitchFamily="34" charset="0"/>
              <a:ea typeface="ＭＳ Ｐゴシック" panose="020B0600070205080204" pitchFamily="34" charset="-128"/>
            </a:endParaRPr>
          </a:p>
        </p:txBody>
      </p:sp>
      <p:pic>
        <p:nvPicPr>
          <p:cNvPr id="11269" name="Image 1" descr="Copie de logo PG 2013-Bonlm">
            <a:extLst>
              <a:ext uri="{FF2B5EF4-FFF2-40B4-BE49-F238E27FC236}">
                <a16:creationId xmlns:a16="http://schemas.microsoft.com/office/drawing/2014/main" id="{721553ED-1350-4FE3-95C1-955D7C41B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0EF0291-BE04-4A70-83D8-F8A2ACC3D50F}"/>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FC599709-48D5-4AAD-9F7B-91BA47C1A9C0}"/>
              </a:ext>
            </a:extLst>
          </p:cNvPr>
          <p:cNvSpPr>
            <a:spLocks noChangeArrowheads="1"/>
          </p:cNvSpPr>
          <p:nvPr/>
        </p:nvSpPr>
        <p:spPr bwMode="auto">
          <a:xfrm>
            <a:off x="1640211" y="5884214"/>
            <a:ext cx="1080120" cy="706197"/>
          </a:xfrm>
          <a:prstGeom prst="rect">
            <a:avLst/>
          </a:prstGeom>
          <a:blipFill dpi="0" rotWithShape="0">
            <a:blip r:embed="rId5"/>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B98985D7-808E-4E75-AE13-149D0086533F}"/>
              </a:ext>
            </a:extLst>
          </p:cNvPr>
          <p:cNvSpPr>
            <a:spLocks noGrp="1" noChangeArrowheads="1"/>
          </p:cNvSpPr>
          <p:nvPr>
            <p:ph type="title"/>
          </p:nvPr>
        </p:nvSpPr>
        <p:spPr>
          <a:xfrm>
            <a:off x="0" y="115888"/>
            <a:ext cx="12192000" cy="682625"/>
          </a:xfrm>
          <a:prstGeom prst="foldedCorner">
            <a:avLst>
              <a:gd name="adj" fmla="val 12500"/>
            </a:avLst>
          </a:prstGeom>
          <a:solidFill>
            <a:srgbClr val="990099"/>
          </a:solidFill>
          <a:ln w="28575">
            <a:solidFill>
              <a:srgbClr val="990099"/>
            </a:solidFill>
            <a:round/>
            <a:headEnd type="none" w="med" len="med"/>
            <a:tailEnd type="none" w="med" len="med"/>
          </a:ln>
        </p:spPr>
        <p:txBody>
          <a:bodyPr/>
          <a:lstStyle/>
          <a:p>
            <a:pPr eaLnBrk="1" hangingPunct="1"/>
            <a:r>
              <a:rPr lang="fr-FR" altLang="fr-FR" sz="3200" b="1">
                <a:solidFill>
                  <a:schemeClr val="bg1"/>
                </a:solidFill>
                <a:latin typeface="Gill Sans MT" panose="020B0502020104020203" pitchFamily="34" charset="0"/>
                <a:ea typeface="ＭＳ Ｐゴシック" panose="020B0600070205080204" pitchFamily="34" charset="-128"/>
              </a:rPr>
              <a:t>Les différents programmes de la TAW </a:t>
            </a:r>
          </a:p>
        </p:txBody>
      </p:sp>
      <p:sp>
        <p:nvSpPr>
          <p:cNvPr id="13315" name="Espace réservé du contenu 7">
            <a:extLst>
              <a:ext uri="{FF2B5EF4-FFF2-40B4-BE49-F238E27FC236}">
                <a16:creationId xmlns:a16="http://schemas.microsoft.com/office/drawing/2014/main" id="{7D933B11-3823-459D-A374-4FF5F920DD89}"/>
              </a:ext>
            </a:extLst>
          </p:cNvPr>
          <p:cNvSpPr>
            <a:spLocks noGrp="1"/>
          </p:cNvSpPr>
          <p:nvPr>
            <p:ph idx="1"/>
          </p:nvPr>
        </p:nvSpPr>
        <p:spPr>
          <a:xfrm>
            <a:off x="1127125" y="1517650"/>
            <a:ext cx="4402138" cy="3700463"/>
          </a:xfrm>
        </p:spPr>
        <p:txBody>
          <a:bodyPr/>
          <a:lstStyle/>
          <a:p>
            <a:pPr eaLnBrk="1" hangingPunct="1">
              <a:defRPr/>
            </a:pPr>
            <a:r>
              <a:rPr lang="fr-FR" altLang="fr-FR" dirty="0">
                <a:latin typeface="Gill Sans MT" panose="020B0502020104020203" pitchFamily="34" charset="0"/>
              </a:rPr>
              <a:t>Programme </a:t>
            </a:r>
            <a:r>
              <a:rPr lang="fr-FR" altLang="fr-FR" dirty="0" err="1">
                <a:latin typeface="Gill Sans MT" panose="020B0502020104020203" pitchFamily="34" charset="0"/>
              </a:rPr>
              <a:t>Citizenship</a:t>
            </a:r>
            <a:endParaRPr lang="fr-FR" altLang="fr-FR" dirty="0">
              <a:latin typeface="Gill Sans MT" panose="020B0502020104020203" pitchFamily="34" charset="0"/>
            </a:endParaRPr>
          </a:p>
          <a:p>
            <a:pPr eaLnBrk="1" hangingPunct="1">
              <a:buFont typeface="Arial" panose="020B0604020202020204" pitchFamily="34" charset="0"/>
              <a:buNone/>
              <a:defRPr/>
            </a:pPr>
            <a:r>
              <a:rPr lang="fr-FR" altLang="fr-FR" dirty="0">
                <a:latin typeface="Gill Sans MT" panose="020B0502020104020203" pitchFamily="34" charset="0"/>
              </a:rPr>
              <a:t> </a:t>
            </a:r>
          </a:p>
          <a:p>
            <a:pPr eaLnBrk="1" hangingPunct="1">
              <a:defRPr/>
            </a:pPr>
            <a:r>
              <a:rPr lang="fr-FR" altLang="fr-FR" dirty="0">
                <a:latin typeface="Gill Sans MT" panose="020B0502020104020203" pitchFamily="34" charset="0"/>
              </a:rPr>
              <a:t>Programme sentinelle et Access Watch</a:t>
            </a:r>
          </a:p>
          <a:p>
            <a:pPr marL="0" indent="0" eaLnBrk="1" hangingPunct="1">
              <a:buFont typeface="Arial" panose="020B0604020202020204" pitchFamily="34" charset="0"/>
              <a:buNone/>
              <a:defRPr/>
            </a:pPr>
            <a:endParaRPr lang="fr-FR" altLang="fr-FR" dirty="0">
              <a:latin typeface="Gill Sans MT" panose="020B0502020104020203" pitchFamily="34" charset="0"/>
            </a:endParaRPr>
          </a:p>
          <a:p>
            <a:pPr eaLnBrk="1" hangingPunct="1">
              <a:defRPr/>
            </a:pPr>
            <a:r>
              <a:rPr lang="fr-FR" altLang="fr-FR" dirty="0">
                <a:latin typeface="Gill Sans MT" panose="020B0502020104020203" pitchFamily="34" charset="0"/>
              </a:rPr>
              <a:t>Programme Feedback</a:t>
            </a:r>
          </a:p>
        </p:txBody>
      </p:sp>
      <p:pic>
        <p:nvPicPr>
          <p:cNvPr id="13316" name="Image 1" descr="Copie de logo PG 2013-Bonlm">
            <a:extLst>
              <a:ext uri="{FF2B5EF4-FFF2-40B4-BE49-F238E27FC236}">
                <a16:creationId xmlns:a16="http://schemas.microsoft.com/office/drawing/2014/main" id="{2AD8F5A9-74DF-4C33-81BA-94282FCEC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B036099-C9C5-4437-817F-5D886C91DA49}"/>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1" name="Rectangle 10">
            <a:extLst>
              <a:ext uri="{FF2B5EF4-FFF2-40B4-BE49-F238E27FC236}">
                <a16:creationId xmlns:a16="http://schemas.microsoft.com/office/drawing/2014/main" id="{06A1B42D-35D3-48FD-B0E4-FBA5F53D1AA4}"/>
              </a:ext>
            </a:extLst>
          </p:cNvPr>
          <p:cNvSpPr>
            <a:spLocks noChangeArrowheads="1"/>
          </p:cNvSpPr>
          <p:nvPr/>
        </p:nvSpPr>
        <p:spPr bwMode="auto">
          <a:xfrm>
            <a:off x="1640211" y="5884214"/>
            <a:ext cx="1080120" cy="706197"/>
          </a:xfrm>
          <a:prstGeom prst="rect">
            <a:avLst/>
          </a:prstGeom>
          <a:blipFill dpi="0" rotWithShape="0">
            <a:blip r:embed="rId4"/>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pic>
        <p:nvPicPr>
          <p:cNvPr id="13321" name="Image 1">
            <a:extLst>
              <a:ext uri="{FF2B5EF4-FFF2-40B4-BE49-F238E27FC236}">
                <a16:creationId xmlns:a16="http://schemas.microsoft.com/office/drawing/2014/main" id="{5DF46963-CFA1-4D39-86CE-96CF3B11B6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8763" y="1290638"/>
            <a:ext cx="207803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age 2">
            <a:extLst>
              <a:ext uri="{FF2B5EF4-FFF2-40B4-BE49-F238E27FC236}">
                <a16:creationId xmlns:a16="http://schemas.microsoft.com/office/drawing/2014/main" id="{6E95EEC0-68DB-49BD-9E98-274BB4AC0388}"/>
              </a:ext>
            </a:extLst>
          </p:cNvPr>
          <p:cNvPicPr>
            <a:picLocks noChangeAspect="1"/>
          </p:cNvPicPr>
          <p:nvPr/>
        </p:nvPicPr>
        <p:blipFill>
          <a:blip r:embed="rId6">
            <a:extLst>
              <a:ext uri="{28A0092B-C50C-407E-A947-70E740481C1C}">
                <a14:useLocalDpi xmlns:a14="http://schemas.microsoft.com/office/drawing/2010/main" val="0"/>
              </a:ext>
            </a:extLst>
          </a:blip>
          <a:srcRect l="4330" t="6863" r="23891"/>
          <a:stretch>
            <a:fillRect/>
          </a:stretch>
        </p:blipFill>
        <p:spPr bwMode="auto">
          <a:xfrm>
            <a:off x="6980238" y="3721100"/>
            <a:ext cx="14192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age 5">
            <a:extLst>
              <a:ext uri="{FF2B5EF4-FFF2-40B4-BE49-F238E27FC236}">
                <a16:creationId xmlns:a16="http://schemas.microsoft.com/office/drawing/2014/main" id="{2226804A-E03C-4130-A00E-179C0AB50E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05988" y="3665538"/>
            <a:ext cx="12858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Image 12">
            <a:extLst>
              <a:ext uri="{FF2B5EF4-FFF2-40B4-BE49-F238E27FC236}">
                <a16:creationId xmlns:a16="http://schemas.microsoft.com/office/drawing/2014/main" id="{5B6599FE-B0EA-4EBE-A0D0-CCA6B9F845A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2438" y="1317625"/>
            <a:ext cx="15970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E23BAFD-9649-4D28-A2A0-3A531B184285}"/>
              </a:ext>
            </a:extLst>
          </p:cNvPr>
          <p:cNvSpPr>
            <a:spLocks noGrp="1" noChangeArrowheads="1"/>
          </p:cNvSpPr>
          <p:nvPr>
            <p:ph type="title"/>
          </p:nvPr>
        </p:nvSpPr>
        <p:spPr>
          <a:xfrm>
            <a:off x="0" y="103188"/>
            <a:ext cx="12192000" cy="720725"/>
          </a:xfrm>
          <a:solidFill>
            <a:srgbClr val="990099"/>
          </a:solidFill>
        </p:spPr>
        <p:txBody>
          <a:bodyPr/>
          <a:lstStyle/>
          <a:p>
            <a:pPr eaLnBrk="1" hangingPunct="1"/>
            <a:r>
              <a:rPr lang="fr-FR" altLang="fr-FR" sz="3200" b="1">
                <a:solidFill>
                  <a:schemeClr val="bg1"/>
                </a:solidFill>
                <a:latin typeface="Gill Sans MT" panose="020B0502020104020203" pitchFamily="34" charset="0"/>
                <a:ea typeface="ＭＳ Ｐゴシック" panose="020B0600070205080204" pitchFamily="34" charset="-128"/>
              </a:rPr>
              <a:t>Programme citizenship</a:t>
            </a:r>
          </a:p>
        </p:txBody>
      </p:sp>
      <p:pic>
        <p:nvPicPr>
          <p:cNvPr id="15363" name="Espace réservé du contenu 4">
            <a:extLst>
              <a:ext uri="{FF2B5EF4-FFF2-40B4-BE49-F238E27FC236}">
                <a16:creationId xmlns:a16="http://schemas.microsoft.com/office/drawing/2014/main" id="{A42DDEC3-029D-4D39-A8BA-1464A0D736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888" y="1090613"/>
            <a:ext cx="3367087" cy="4525962"/>
          </a:xfrm>
        </p:spPr>
      </p:pic>
      <p:pic>
        <p:nvPicPr>
          <p:cNvPr id="15364" name="Image 1" descr="Copie de logo PG 2013-Bonlm">
            <a:extLst>
              <a:ext uri="{FF2B5EF4-FFF2-40B4-BE49-F238E27FC236}">
                <a16:creationId xmlns:a16="http://schemas.microsoft.com/office/drawing/2014/main" id="{C60E75AB-ECA0-4D62-B162-333E68E71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025" y="5719763"/>
            <a:ext cx="863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3E48265-8E84-4CC5-9199-8FF3B3EEE8EF}"/>
              </a:ext>
            </a:extLst>
          </p:cNvPr>
          <p:cNvSpPr/>
          <p:nvPr/>
        </p:nvSpPr>
        <p:spPr>
          <a:xfrm>
            <a:off x="2927350" y="6237288"/>
            <a:ext cx="6337300" cy="68262"/>
          </a:xfrm>
          <a:prstGeom prst="rect">
            <a:avLst/>
          </a:prstGeom>
          <a:solidFill>
            <a:srgbClr val="91098D"/>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a:extLst>
              <a:ext uri="{FF2B5EF4-FFF2-40B4-BE49-F238E27FC236}">
                <a16:creationId xmlns:a16="http://schemas.microsoft.com/office/drawing/2014/main" id="{0EB568F5-9023-43D3-AAAE-70D310FF07AA}"/>
              </a:ext>
            </a:extLst>
          </p:cNvPr>
          <p:cNvSpPr>
            <a:spLocks noChangeArrowheads="1"/>
          </p:cNvSpPr>
          <p:nvPr/>
        </p:nvSpPr>
        <p:spPr bwMode="auto">
          <a:xfrm>
            <a:off x="1640211" y="5884214"/>
            <a:ext cx="1080120" cy="706197"/>
          </a:xfrm>
          <a:prstGeom prst="rect">
            <a:avLst/>
          </a:prstGeom>
          <a:blipFill dpi="0" rotWithShape="0">
            <a:blip r:embed="rId5"/>
            <a:srcRect/>
            <a:stretch>
              <a:fillRect t="-6592"/>
            </a:stretch>
          </a:blip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fr-FR">
              <a:cs typeface="+mn-cs"/>
            </a:endParaRPr>
          </a:p>
        </p:txBody>
      </p:sp>
      <p:sp>
        <p:nvSpPr>
          <p:cNvPr id="15369" name="ZoneTexte 10">
            <a:extLst>
              <a:ext uri="{FF2B5EF4-FFF2-40B4-BE49-F238E27FC236}">
                <a16:creationId xmlns:a16="http://schemas.microsoft.com/office/drawing/2014/main" id="{5F773B7A-2EF0-4AD6-AB15-B309D9A01484}"/>
              </a:ext>
            </a:extLst>
          </p:cNvPr>
          <p:cNvSpPr txBox="1">
            <a:spLocks noChangeArrowheads="1"/>
          </p:cNvSpPr>
          <p:nvPr/>
        </p:nvSpPr>
        <p:spPr bwMode="auto">
          <a:xfrm>
            <a:off x="3863975" y="1090613"/>
            <a:ext cx="8064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3600" b="1">
                <a:latin typeface="Gill Sans MT" panose="020B0502020104020203" pitchFamily="34" charset="0"/>
              </a:rPr>
              <a:t>Prise en compte du COVID 19</a:t>
            </a:r>
          </a:p>
          <a:p>
            <a:pPr algn="just">
              <a:lnSpc>
                <a:spcPct val="100000"/>
              </a:lnSpc>
              <a:spcBef>
                <a:spcPct val="0"/>
              </a:spcBef>
              <a:buFontTx/>
              <a:buNone/>
            </a:pPr>
            <a:endParaRPr lang="fr-FR" altLang="fr-FR" sz="1800">
              <a:latin typeface="Gill Sans MT" panose="020B0502020104020203" pitchFamily="34" charset="0"/>
            </a:endParaRPr>
          </a:p>
          <a:p>
            <a:pPr algn="just">
              <a:lnSpc>
                <a:spcPct val="100000"/>
              </a:lnSpc>
              <a:spcBef>
                <a:spcPct val="0"/>
              </a:spcBef>
              <a:buFontTx/>
              <a:buNone/>
            </a:pPr>
            <a:r>
              <a:rPr lang="fr-FR" altLang="fr-FR" sz="1800">
                <a:latin typeface="Gill Sans MT" panose="020B0502020104020203" pitchFamily="34" charset="0"/>
              </a:rPr>
              <a:t>Nous faisons des sensibilisations et des formations pour susciter l’appropriation de la communautés des moyens de lutte mais également des dispositions prises par l’Etat pour la prévention, le dépistage et le traitement.</a:t>
            </a:r>
          </a:p>
        </p:txBody>
      </p:sp>
      <p:sp>
        <p:nvSpPr>
          <p:cNvPr id="2" name="ZoneTexte 1">
            <a:extLst>
              <a:ext uri="{FF2B5EF4-FFF2-40B4-BE49-F238E27FC236}">
                <a16:creationId xmlns:a16="http://schemas.microsoft.com/office/drawing/2014/main" id="{D13D94EC-CF0E-4A30-ADF8-FF94E4763187}"/>
              </a:ext>
            </a:extLst>
          </p:cNvPr>
          <p:cNvSpPr txBox="1"/>
          <p:nvPr/>
        </p:nvSpPr>
        <p:spPr>
          <a:xfrm>
            <a:off x="3863975" y="2852738"/>
            <a:ext cx="8064500" cy="2862262"/>
          </a:xfrm>
          <a:prstGeom prst="rect">
            <a:avLst/>
          </a:prstGeom>
          <a:noFill/>
        </p:spPr>
        <p:txBody>
          <a:bodyPr>
            <a:spAutoFit/>
          </a:bodyPr>
          <a:lstStyle/>
          <a:p>
            <a:pPr>
              <a:defRPr/>
            </a:pPr>
            <a:r>
              <a:rPr lang="fr-FR" b="1" dirty="0">
                <a:latin typeface="Gill Sans MT" panose="020B0502020104020203" pitchFamily="34" charset="0"/>
              </a:rPr>
              <a:t>Activités réalisées </a:t>
            </a:r>
          </a:p>
          <a:p>
            <a:pPr marL="285750" indent="-285750">
              <a:buFont typeface="Arial" panose="020B0604020202020204" pitchFamily="34" charset="0"/>
              <a:buChar char="•"/>
              <a:defRPr/>
            </a:pPr>
            <a:r>
              <a:rPr lang="fr-FR" dirty="0">
                <a:latin typeface="Gill Sans MT" panose="020B0502020104020203" pitchFamily="34" charset="0"/>
              </a:rPr>
              <a:t>Des séances de communications/sensibilisations/informations juridiques qui visaient à partager aux populations les différents textes et directives prises par les autorités au niveau national, provincial et locale pour la prévention, le dépistage et le traitement ;</a:t>
            </a:r>
          </a:p>
          <a:p>
            <a:pPr marL="285750" indent="-285750">
              <a:buFont typeface="Arial" panose="020B0604020202020204" pitchFamily="34" charset="0"/>
              <a:buChar char="•"/>
              <a:defRPr/>
            </a:pPr>
            <a:r>
              <a:rPr lang="fr-FR" dirty="0">
                <a:latin typeface="Gill Sans MT" panose="020B0502020104020203" pitchFamily="34" charset="0"/>
              </a:rPr>
              <a:t>partager les points journalier situationnel du COVID 19 au sein des communautés (illustré avec l'image de nos bandeau/visuel sur le COVID 19) ;</a:t>
            </a:r>
          </a:p>
          <a:p>
            <a:pPr>
              <a:defRPr/>
            </a:pPr>
            <a:endParaRPr lang="fr-FR" dirty="0">
              <a:latin typeface="Gill Sans MT" panose="020B0502020104020203" pitchFamily="34" charset="0"/>
            </a:endParaRPr>
          </a:p>
          <a:p>
            <a:pPr>
              <a:defRPr/>
            </a:pPr>
            <a:r>
              <a:rPr lang="fr-FR" dirty="0">
                <a:latin typeface="Gill Sans MT" panose="020B0502020104020203" pitchFamily="34" charset="0"/>
              </a:rPr>
              <a:t>Ces activités nous ont permis de toucher directement 4 500 personnes dont 3 000 Femmes et 2 500 Hommes.</a:t>
            </a:r>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TAW 2021 COVID [Mode de compatibilité]" id="{86DF0CB2-B26F-4D03-ABFA-A0BFE312376A}" vid="{B0ABEE32-7671-445D-B8CD-6AB31D0FE0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Présentation TAW 2021 COVID</Template>
  <TotalTime>3</TotalTime>
  <Words>481</Words>
  <Application>Microsoft Office PowerPoint</Application>
  <PresentationFormat>Grand écran</PresentationFormat>
  <Paragraphs>69</Paragraphs>
  <Slides>13</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Calibri</vt:lpstr>
      <vt:lpstr>Arial</vt:lpstr>
      <vt:lpstr>Calibri Light</vt:lpstr>
      <vt:lpstr>Bauhaus 93</vt:lpstr>
      <vt:lpstr>ＭＳ Ｐゴシック</vt:lpstr>
      <vt:lpstr>Gill Sans MT</vt:lpstr>
      <vt:lpstr>Courier New</vt:lpstr>
      <vt:lpstr>Times New Roman</vt:lpstr>
      <vt:lpstr>Tahoma</vt:lpstr>
      <vt:lpstr>Thème Office</vt:lpstr>
      <vt:lpstr>Présentation PowerPoint</vt:lpstr>
      <vt:lpstr>Présentation PowerPoint</vt:lpstr>
      <vt:lpstr>Présentation PowerPoint</vt:lpstr>
      <vt:lpstr>Motif de création du TAW</vt:lpstr>
      <vt:lpstr>Présentation PowerPoint</vt:lpstr>
      <vt:lpstr>Présentation PowerPoint</vt:lpstr>
      <vt:lpstr>Cible</vt:lpstr>
      <vt:lpstr>Les différents programmes de la TAW </vt:lpstr>
      <vt:lpstr>Programme citizenship</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Léa Ida SAVADOGO/YUGBARE</dc:creator>
  <cp:lastModifiedBy>Léa Ida SAVADOGO/YUGBARE</cp:lastModifiedBy>
  <cp:revision>1</cp:revision>
  <dcterms:created xsi:type="dcterms:W3CDTF">2021-06-16T10:23:56Z</dcterms:created>
  <dcterms:modified xsi:type="dcterms:W3CDTF">2021-06-16T10:27:12Z</dcterms:modified>
</cp:coreProperties>
</file>